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84" r:id="rId2"/>
    <p:sldId id="289" r:id="rId3"/>
    <p:sldId id="290" r:id="rId4"/>
    <p:sldId id="291" r:id="rId5"/>
    <p:sldId id="292" r:id="rId6"/>
    <p:sldId id="293" r:id="rId7"/>
    <p:sldId id="296" r:id="rId8"/>
    <p:sldId id="298" r:id="rId9"/>
    <p:sldId id="299" r:id="rId10"/>
    <p:sldId id="300" r:id="rId11"/>
    <p:sldId id="301" r:id="rId12"/>
    <p:sldId id="317" r:id="rId13"/>
    <p:sldId id="320" r:id="rId14"/>
    <p:sldId id="319" r:id="rId15"/>
    <p:sldId id="321" r:id="rId16"/>
    <p:sldId id="322" r:id="rId17"/>
    <p:sldId id="323" r:id="rId18"/>
    <p:sldId id="342" r:id="rId19"/>
    <p:sldId id="297" r:id="rId20"/>
    <p:sldId id="302" r:id="rId21"/>
    <p:sldId id="303" r:id="rId22"/>
    <p:sldId id="304" r:id="rId23"/>
    <p:sldId id="305" r:id="rId24"/>
    <p:sldId id="306" r:id="rId25"/>
    <p:sldId id="307" r:id="rId26"/>
    <p:sldId id="308" r:id="rId27"/>
    <p:sldId id="309" r:id="rId28"/>
    <p:sldId id="310" r:id="rId29"/>
    <p:sldId id="311" r:id="rId30"/>
    <p:sldId id="312" r:id="rId31"/>
    <p:sldId id="314" r:id="rId32"/>
    <p:sldId id="313" r:id="rId33"/>
    <p:sldId id="316"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288"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015" userDrawn="1">
          <p15:clr>
            <a:srgbClr val="A4A3A4"/>
          </p15:clr>
        </p15:guide>
        <p15:guide id="4" pos="1272" userDrawn="1">
          <p15:clr>
            <a:srgbClr val="A4A3A4"/>
          </p15:clr>
        </p15:guide>
        <p15:guide id="5" orient="horz" pos="1706" userDrawn="1">
          <p15:clr>
            <a:srgbClr val="A4A3A4"/>
          </p15:clr>
        </p15:guide>
        <p15:guide id="6" orient="horz" pos="34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00"/>
    <a:srgbClr val="E60012"/>
    <a:srgbClr val="2E2D33"/>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4660"/>
  </p:normalViewPr>
  <p:slideViewPr>
    <p:cSldViewPr showGuides="1">
      <p:cViewPr>
        <p:scale>
          <a:sx n="66" d="100"/>
          <a:sy n="66" d="100"/>
        </p:scale>
        <p:origin x="1224" y="394"/>
      </p:cViewPr>
      <p:guideLst>
        <p:guide orient="horz" pos="2160"/>
        <p:guide pos="3840"/>
        <p:guide pos="7015"/>
        <p:guide pos="1272"/>
        <p:guide orient="horz" pos="1706"/>
        <p:guide orient="horz" pos="3486"/>
      </p:guideLst>
    </p:cSldViewPr>
  </p:slideViewPr>
  <p:notesTextViewPr>
    <p:cViewPr>
      <p:scale>
        <a:sx n="1" d="1"/>
        <a:sy n="1" d="1"/>
      </p:scale>
      <p:origin x="0" y="0"/>
    </p:cViewPr>
  </p:notesTextViewPr>
  <p:sorterViewPr>
    <p:cViewPr varScale="1">
      <p:scale>
        <a:sx n="1" d="1"/>
        <a:sy n="1" d="1"/>
      </p:scale>
      <p:origin x="0" y="0"/>
    </p:cViewPr>
  </p:sorter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84484-2988-42FB-B147-8B837A85EE48}" type="datetimeFigureOut">
              <a:rPr lang="zh-CN" altLang="en-US" smtClean="0"/>
              <a:t>2021/3/31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20ABE-D440-44C1-9073-441D983D3ABB}" type="slidenum">
              <a:rPr lang="zh-CN" altLang="en-US" smtClean="0"/>
              <a:t>‹#›</a:t>
            </a:fld>
            <a:endParaRPr lang="zh-CN" altLang="en-US"/>
          </a:p>
        </p:txBody>
      </p:sp>
    </p:spTree>
    <p:extLst>
      <p:ext uri="{BB962C8B-B14F-4D97-AF65-F5344CB8AC3E}">
        <p14:creationId xmlns:p14="http://schemas.microsoft.com/office/powerpoint/2010/main" val="4058309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826385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2722407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3037169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3827869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582261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4913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1107041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969396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712909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425343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FEEB970-EE55-4358-A4BB-629BE5FFEFAD}" type="datetimeFigureOut">
              <a:rPr lang="zh-CN" altLang="en-US" smtClean="0"/>
              <a:t>2021/3/31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47499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EB970-EE55-4358-A4BB-629BE5FFEFAD}" type="datetimeFigureOut">
              <a:rPr lang="zh-CN" altLang="en-US" smtClean="0"/>
              <a:t>2021/3/31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75E4D7-F9B0-4F76-A9DE-EA7526A1868E}" type="slidenum">
              <a:rPr lang="zh-CN" altLang="en-US" smtClean="0"/>
              <a:t>‹#›</a:t>
            </a:fld>
            <a:endParaRPr lang="zh-CN" altLang="en-US"/>
          </a:p>
        </p:txBody>
      </p:sp>
    </p:spTree>
    <p:extLst>
      <p:ext uri="{BB962C8B-B14F-4D97-AF65-F5344CB8AC3E}">
        <p14:creationId xmlns:p14="http://schemas.microsoft.com/office/powerpoint/2010/main" val="1469341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tmp"/><Relationship Id="rId4" Type="http://schemas.openxmlformats.org/officeDocument/2006/relationships/image" Target="../media/image24.tmp"/></Relationships>
</file>

<file path=ppt/slides/_rels/slide42.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6" name="椭圆 35"/>
          <p:cNvSpPr/>
          <p:nvPr/>
        </p:nvSpPr>
        <p:spPr>
          <a:xfrm>
            <a:off x="1861500" y="-805500"/>
            <a:ext cx="8469000" cy="8469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074950" y="-592050"/>
            <a:ext cx="8042100" cy="80421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p:cNvGrpSpPr/>
          <p:nvPr/>
        </p:nvGrpSpPr>
        <p:grpSpPr>
          <a:xfrm>
            <a:off x="3574753" y="2588421"/>
            <a:ext cx="5001060" cy="53340"/>
            <a:chOff x="3473153" y="1615665"/>
            <a:chExt cx="5001060" cy="53340"/>
          </a:xfrm>
        </p:grpSpPr>
        <p:grpSp>
          <p:nvGrpSpPr>
            <p:cNvPr id="42" name="组合 41"/>
            <p:cNvGrpSpPr/>
            <p:nvPr/>
          </p:nvGrpSpPr>
          <p:grpSpPr>
            <a:xfrm>
              <a:off x="3473153" y="1615665"/>
              <a:ext cx="1620000" cy="53340"/>
              <a:chOff x="3836010" y="1629000"/>
              <a:chExt cx="1620000" cy="53340"/>
            </a:xfrm>
          </p:grpSpPr>
          <p:cxnSp>
            <p:nvCxnSpPr>
              <p:cNvPr id="40" name="直接连接符 39"/>
              <p:cNvCxnSpPr/>
              <p:nvPr/>
            </p:nvCxnSpPr>
            <p:spPr>
              <a:xfrm>
                <a:off x="3836010" y="1629000"/>
                <a:ext cx="16200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836010" y="1682340"/>
                <a:ext cx="162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6854213" y="1615665"/>
              <a:ext cx="1620000" cy="53340"/>
              <a:chOff x="3836010" y="1629000"/>
              <a:chExt cx="1620000" cy="53340"/>
            </a:xfrm>
          </p:grpSpPr>
          <p:cxnSp>
            <p:nvCxnSpPr>
              <p:cNvPr id="44" name="直接连接符 43"/>
              <p:cNvCxnSpPr/>
              <p:nvPr/>
            </p:nvCxnSpPr>
            <p:spPr>
              <a:xfrm>
                <a:off x="3836010" y="1629000"/>
                <a:ext cx="16200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836010" y="1682340"/>
                <a:ext cx="162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a:off x="3383409" y="4041805"/>
            <a:ext cx="5425182" cy="550062"/>
            <a:chOff x="5257132" y="4318938"/>
            <a:chExt cx="1800000" cy="550062"/>
          </a:xfrm>
        </p:grpSpPr>
        <p:sp>
          <p:nvSpPr>
            <p:cNvPr id="52" name="文本框 51"/>
            <p:cNvSpPr txBox="1"/>
            <p:nvPr/>
          </p:nvSpPr>
          <p:spPr>
            <a:xfrm>
              <a:off x="5418318" y="4441948"/>
              <a:ext cx="1444876" cy="307777"/>
            </a:xfrm>
            <a:prstGeom prst="rect">
              <a:avLst/>
            </a:prstGeom>
            <a:noFill/>
          </p:spPr>
          <p:txBody>
            <a:bodyPr wrap="square" rtlCol="0">
              <a:spAutoFit/>
            </a:bodyPr>
            <a:lstStyle/>
            <a:p>
              <a:pPr algn="ctr"/>
              <a:r>
                <a:rPr lang="zh-TW" altLang="en-US" sz="1400" b="1" dirty="0">
                  <a:solidFill>
                    <a:srgbClr val="000000"/>
                  </a:solidFill>
                  <a:latin typeface="微軟正黑體" panose="020B0604030504040204" pitchFamily="34" charset="-120"/>
                  <a:ea typeface="微軟正黑體" panose="020B0604030504040204" pitchFamily="34" charset="-120"/>
                </a:rPr>
                <a:t>大氣</a:t>
              </a:r>
              <a:r>
                <a:rPr lang="en-US" altLang="zh-TW" sz="1400" b="1" dirty="0">
                  <a:solidFill>
                    <a:srgbClr val="000000"/>
                  </a:solidFill>
                  <a:latin typeface="微軟正黑體" panose="020B0604030504040204" pitchFamily="34" charset="-120"/>
                  <a:ea typeface="微軟正黑體" panose="020B0604030504040204" pitchFamily="34" charset="-120"/>
                </a:rPr>
                <a:t>4A</a:t>
              </a:r>
              <a:r>
                <a:rPr lang="zh-TW" altLang="en-US" sz="1400" b="1" dirty="0">
                  <a:solidFill>
                    <a:srgbClr val="000000"/>
                  </a:solidFill>
                  <a:latin typeface="微軟正黑體" panose="020B0604030504040204" pitchFamily="34" charset="-120"/>
                  <a:ea typeface="微軟正黑體" panose="020B0604030504040204" pitchFamily="34" charset="-120"/>
                </a:rPr>
                <a:t> 黃展皇  大氣</a:t>
              </a:r>
              <a:r>
                <a:rPr lang="en-US" altLang="zh-TW" sz="1400" b="1" dirty="0">
                  <a:solidFill>
                    <a:srgbClr val="000000"/>
                  </a:solidFill>
                  <a:latin typeface="微軟正黑體" panose="020B0604030504040204" pitchFamily="34" charset="-120"/>
                  <a:ea typeface="微軟正黑體" panose="020B0604030504040204" pitchFamily="34" charset="-120"/>
                </a:rPr>
                <a:t>2A</a:t>
              </a:r>
              <a:r>
                <a:rPr lang="zh-TW" altLang="en-US" sz="1400" b="1" dirty="0">
                  <a:solidFill>
                    <a:srgbClr val="000000"/>
                  </a:solidFill>
                  <a:latin typeface="微軟正黑體" panose="020B0604030504040204" pitchFamily="34" charset="-120"/>
                  <a:ea typeface="微軟正黑體" panose="020B0604030504040204" pitchFamily="34" charset="-120"/>
                </a:rPr>
                <a:t> 梁憶彤 大氣</a:t>
              </a:r>
              <a:r>
                <a:rPr lang="en-US" altLang="zh-TW" sz="1400" b="1" dirty="0">
                  <a:solidFill>
                    <a:srgbClr val="000000"/>
                  </a:solidFill>
                  <a:latin typeface="微軟正黑體" panose="020B0604030504040204" pitchFamily="34" charset="-120"/>
                  <a:ea typeface="微軟正黑體" panose="020B0604030504040204" pitchFamily="34" charset="-120"/>
                </a:rPr>
                <a:t>3A</a:t>
              </a:r>
              <a:r>
                <a:rPr lang="zh-TW" altLang="en-US" sz="1400" b="1" dirty="0">
                  <a:solidFill>
                    <a:srgbClr val="000000"/>
                  </a:solidFill>
                  <a:latin typeface="微軟正黑體" panose="020B0604030504040204" pitchFamily="34" charset="-120"/>
                  <a:ea typeface="微軟正黑體" panose="020B0604030504040204" pitchFamily="34" charset="-120"/>
                </a:rPr>
                <a:t> 林欣葶</a:t>
              </a:r>
              <a:endParaRPr lang="en-US" altLang="zh-CN" sz="1400" b="1" dirty="0">
                <a:solidFill>
                  <a:srgbClr val="000000"/>
                </a:solidFill>
                <a:latin typeface="微軟正黑體" panose="020B0604030504040204" pitchFamily="34" charset="-120"/>
                <a:ea typeface="微軟正黑體" panose="020B0604030504040204" pitchFamily="34" charset="-120"/>
              </a:endParaRPr>
            </a:p>
          </p:txBody>
        </p:sp>
        <p:grpSp>
          <p:nvGrpSpPr>
            <p:cNvPr id="9" name="组合 8"/>
            <p:cNvGrpSpPr/>
            <p:nvPr/>
          </p:nvGrpSpPr>
          <p:grpSpPr>
            <a:xfrm>
              <a:off x="5257132" y="4318938"/>
              <a:ext cx="1800000" cy="550062"/>
              <a:chOff x="5257132" y="4318938"/>
              <a:chExt cx="1800000" cy="550062"/>
            </a:xfrm>
          </p:grpSpPr>
          <p:sp>
            <p:nvSpPr>
              <p:cNvPr id="50" name="圆角矩形 49"/>
              <p:cNvSpPr/>
              <p:nvPr/>
            </p:nvSpPr>
            <p:spPr>
              <a:xfrm>
                <a:off x="5257132" y="4318938"/>
                <a:ext cx="1800000" cy="54000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870756" y="4851000"/>
                <a:ext cx="540000" cy="1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 name="文本框 54"/>
          <p:cNvSpPr txBox="1"/>
          <p:nvPr/>
        </p:nvSpPr>
        <p:spPr>
          <a:xfrm rot="5400000">
            <a:off x="5746371" y="6215985"/>
            <a:ext cx="699258" cy="584775"/>
          </a:xfrm>
          <a:prstGeom prst="rect">
            <a:avLst/>
          </a:prstGeom>
          <a:noFill/>
        </p:spPr>
        <p:txBody>
          <a:bodyPr wrap="square" rtlCol="0">
            <a:spAutoFit/>
          </a:bodyPr>
          <a:lstStyle/>
          <a:p>
            <a:r>
              <a:rPr lang="zh-CN" altLang="en-US" sz="3200" dirty="0"/>
              <a:t>→</a:t>
            </a:r>
          </a:p>
        </p:txBody>
      </p:sp>
      <p:grpSp>
        <p:nvGrpSpPr>
          <p:cNvPr id="2" name="组合 1"/>
          <p:cNvGrpSpPr/>
          <p:nvPr/>
        </p:nvGrpSpPr>
        <p:grpSpPr>
          <a:xfrm>
            <a:off x="1820381" y="2075156"/>
            <a:ext cx="319500" cy="792801"/>
            <a:chOff x="1820381" y="2075156"/>
            <a:chExt cx="319500" cy="792801"/>
          </a:xfrm>
        </p:grpSpPr>
        <p:sp>
          <p:nvSpPr>
            <p:cNvPr id="57" name="椭圆 56"/>
            <p:cNvSpPr/>
            <p:nvPr/>
          </p:nvSpPr>
          <p:spPr>
            <a:xfrm>
              <a:off x="1975944" y="2075156"/>
              <a:ext cx="163937" cy="163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820381" y="2331550"/>
              <a:ext cx="295688" cy="29568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820381" y="2704020"/>
              <a:ext cx="163937" cy="163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9900088" y="5049000"/>
            <a:ext cx="163937" cy="163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687375" y="5324444"/>
            <a:ext cx="295688" cy="29568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539737" y="5696914"/>
            <a:ext cx="163937" cy="163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6557" y="1163728"/>
            <a:ext cx="1443937" cy="1623167"/>
          </a:xfrm>
          <a:prstGeom prst="rect">
            <a:avLst/>
          </a:prstGeom>
        </p:spPr>
      </p:pic>
      <p:sp>
        <p:nvSpPr>
          <p:cNvPr id="5" name="矩形 4"/>
          <p:cNvSpPr/>
          <p:nvPr/>
        </p:nvSpPr>
        <p:spPr>
          <a:xfrm>
            <a:off x="3910818" y="3152740"/>
            <a:ext cx="4370364" cy="523220"/>
          </a:xfrm>
          <a:prstGeom prst="rect">
            <a:avLst/>
          </a:prstGeom>
        </p:spPr>
        <p:txBody>
          <a:bodyPr wrap="square">
            <a:spAutoFit/>
          </a:bodyPr>
          <a:lstStyle/>
          <a:p>
            <a:pPr algn="ctr"/>
            <a:r>
              <a:rPr lang="zh-TW" altLang="en-US" sz="2800" b="1" dirty="0">
                <a:latin typeface="微軟正黑體" panose="020B0604030504040204" pitchFamily="34" charset="-120"/>
                <a:ea typeface="微軟正黑體" panose="020B0604030504040204" pitchFamily="34" charset="-120"/>
              </a:rPr>
              <a:t>雷達專題</a:t>
            </a:r>
            <a:r>
              <a:rPr lang="en-US" altLang="zh-TW" sz="2800" b="1" dirty="0">
                <a:latin typeface="微軟正黑體" panose="020B0604030504040204" pitchFamily="34" charset="-120"/>
                <a:ea typeface="微軟正黑體" panose="020B0604030504040204" pitchFamily="34" charset="-120"/>
              </a:rPr>
              <a:t>paper</a:t>
            </a:r>
            <a:r>
              <a:rPr lang="zh-TW" altLang="en-US" sz="2800" b="1" dirty="0">
                <a:latin typeface="微軟正黑體" panose="020B0604030504040204" pitchFamily="34" charset="-120"/>
                <a:ea typeface="微軟正黑體" panose="020B0604030504040204" pitchFamily="34" charset="-120"/>
              </a:rPr>
              <a:t>報告</a:t>
            </a:r>
            <a:endParaRPr lang="zh-CN" altLang="en-US"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37808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21975" y="2107360"/>
            <a:ext cx="5580157" cy="3354765"/>
          </a:xfrm>
          <a:prstGeom prst="rect">
            <a:avLst/>
          </a:prstGeom>
        </p:spPr>
        <p:txBody>
          <a:bodyPr wrap="square">
            <a:spAutoFit/>
          </a:bodyPr>
          <a:lstStyle/>
          <a:p>
            <a:pPr algn="just"/>
            <a:r>
              <a:rPr lang="zh-TW" altLang="en-US" dirty="0">
                <a:latin typeface="微軟正黑體" panose="020B0604030504040204" pitchFamily="34" charset="-120"/>
                <a:ea typeface="微軟正黑體" panose="020B0604030504040204" pitchFamily="34" charset="-120"/>
              </a:rPr>
              <a:t>三、</a:t>
            </a:r>
            <a:r>
              <a:rPr lang="en-US" altLang="zh-TW" dirty="0">
                <a:latin typeface="微軟正黑體" panose="020B0604030504040204" pitchFamily="34" charset="-120"/>
                <a:ea typeface="微軟正黑體" panose="020B0604030504040204" pitchFamily="34" charset="-120"/>
              </a:rPr>
              <a:t>Nowcasting convective development</a:t>
            </a:r>
            <a:r>
              <a:rPr lang="zh-TW" altLang="en-US" dirty="0">
                <a:latin typeface="微軟正黑體" panose="020B0604030504040204" pitchFamily="34" charset="-120"/>
                <a:ea typeface="微軟正黑體" panose="020B0604030504040204" pitchFamily="34" charset="-120"/>
              </a:rPr>
              <a:t>臨近預報對流發展</a:t>
            </a:r>
            <a:endParaRPr lang="en-US" altLang="zh-TW" dirty="0">
              <a:latin typeface="微軟正黑體" panose="020B0604030504040204" pitchFamily="34" charset="-120"/>
              <a:ea typeface="微軟正黑體" panose="020B0604030504040204" pitchFamily="34" charset="-120"/>
            </a:endParaRPr>
          </a:p>
          <a:p>
            <a:pPr algn="just"/>
            <a:endParaRPr lang="en-US" altLang="zh-CN"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雷達外推技術尚未解決的一個問題是預測拉格朗日演化，使用三種主要方法來預測深積雲</a:t>
            </a:r>
            <a:r>
              <a:rPr lang="en-US" altLang="zh-TW" dirty="0">
                <a:latin typeface="微軟正黑體" panose="020B0604030504040204" pitchFamily="34" charset="-120"/>
                <a:ea typeface="微軟正黑體" panose="020B0604030504040204" pitchFamily="34" charset="-120"/>
              </a:rPr>
              <a:t>:</a:t>
            </a:r>
          </a:p>
          <a:p>
            <a:pPr algn="just"/>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通過混合或合併特定分析，將對流臨近預報與</a:t>
            </a:r>
            <a:r>
              <a:rPr lang="en-US" altLang="zh-TW" dirty="0">
                <a:latin typeface="微軟正黑體" panose="020B0604030504040204" pitchFamily="34" charset="-120"/>
                <a:ea typeface="微軟正黑體" panose="020B0604030504040204" pitchFamily="34" charset="-120"/>
              </a:rPr>
              <a:t>NWP</a:t>
            </a:r>
            <a:r>
              <a:rPr lang="zh-TW" altLang="en-US" dirty="0">
                <a:latin typeface="微軟正黑體" panose="020B0604030504040204" pitchFamily="34" charset="-120"/>
                <a:ea typeface="微軟正黑體" panose="020B0604030504040204" pitchFamily="34" charset="-120"/>
              </a:rPr>
              <a:t>模型相結合。</a:t>
            </a:r>
          </a:p>
          <a:p>
            <a:pPr algn="just"/>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面向對象</a:t>
            </a:r>
            <a:r>
              <a:rPr lang="en-US" altLang="zh-TW" dirty="0">
                <a:latin typeface="微軟正黑體" panose="020B0604030504040204" pitchFamily="34" charset="-120"/>
                <a:ea typeface="微軟正黑體" panose="020B0604030504040204" pitchFamily="34" charset="-120"/>
              </a:rPr>
              <a:t>(object-oriented)</a:t>
            </a:r>
            <a:r>
              <a:rPr lang="zh-TW" altLang="en-US" dirty="0">
                <a:latin typeface="微軟正黑體" panose="020B0604030504040204" pitchFamily="34" charset="-120"/>
                <a:ea typeface="微軟正黑體" panose="020B0604030504040204" pitchFamily="34" charset="-120"/>
              </a:rPr>
              <a:t>的方法，其中檢測到深積雲並根據其發展潛力進行分類。</a:t>
            </a:r>
          </a:p>
          <a:p>
            <a:pPr algn="just"/>
            <a:r>
              <a:rPr lang="en-US" altLang="zh-TW" dirty="0">
                <a:latin typeface="微軟正黑體" panose="020B0604030504040204" pitchFamily="34" charset="-120"/>
                <a:ea typeface="微軟正黑體" panose="020B0604030504040204" pitchFamily="34" charset="-120"/>
              </a:rPr>
              <a:t>3. </a:t>
            </a:r>
            <a:r>
              <a:rPr lang="zh-TW" altLang="en-US" dirty="0">
                <a:latin typeface="微軟正黑體" panose="020B0604030504040204" pitchFamily="34" charset="-120"/>
                <a:ea typeface="微軟正黑體" panose="020B0604030504040204" pitchFamily="34" charset="-120"/>
              </a:rPr>
              <a:t>邊界層收斂性的檢測，可檢測積雲生長，但是抓不到強對流</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加入</a:t>
            </a:r>
            <a:r>
              <a:rPr lang="en-US" altLang="zh-TW" dirty="0">
                <a:latin typeface="微軟正黑體" panose="020B0604030504040204" pitchFamily="34" charset="-120"/>
                <a:ea typeface="微軟正黑體" panose="020B0604030504040204" pitchFamily="34" charset="-120"/>
              </a:rPr>
              <a:t>CAPE</a:t>
            </a:r>
            <a:r>
              <a:rPr lang="zh-TW" altLang="en-US" dirty="0">
                <a:latin typeface="微軟正黑體" panose="020B0604030504040204" pitchFamily="34" charset="-120"/>
                <a:ea typeface="微軟正黑體" panose="020B0604030504040204" pitchFamily="34" charset="-120"/>
              </a:rPr>
              <a:t>跟</a:t>
            </a:r>
            <a:r>
              <a:rPr lang="en-US" altLang="zh-TW" dirty="0">
                <a:latin typeface="微軟正黑體" panose="020B0604030504040204" pitchFamily="34" charset="-120"/>
                <a:ea typeface="微軟正黑體" panose="020B0604030504040204" pitchFamily="34" charset="-120"/>
              </a:rPr>
              <a:t>CIN)</a:t>
            </a:r>
            <a:endParaRPr lang="en-US" altLang="zh-CN" dirty="0">
              <a:latin typeface="微軟正黑體" panose="020B0604030504040204" pitchFamily="34" charset="-120"/>
              <a:ea typeface="微軟正黑體" panose="020B0604030504040204" pitchFamily="34" charset="-120"/>
            </a:endParaRPr>
          </a:p>
          <a:p>
            <a:pPr algn="just"/>
            <a:endParaRPr lang="zh-CN" altLang="en-US" sz="1400" dirty="0">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3697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96078" y="2782839"/>
            <a:ext cx="5580157" cy="1415772"/>
          </a:xfrm>
          <a:prstGeom prst="rect">
            <a:avLst/>
          </a:prstGeom>
        </p:spPr>
        <p:txBody>
          <a:bodyPr wrap="square">
            <a:spAutoFit/>
          </a:bodyPr>
          <a:lstStyle/>
          <a:p>
            <a:pPr algn="just"/>
            <a:r>
              <a:rPr lang="zh-TW" altLang="en-US" dirty="0">
                <a:latin typeface="微軟正黑體" panose="020B0604030504040204" pitchFamily="34" charset="-120"/>
                <a:ea typeface="微軟正黑體" panose="020B0604030504040204" pitchFamily="34" charset="-120"/>
              </a:rPr>
              <a:t>對拉格朗日演變的預測取決於結合其他診斷方法去表明對流發展的潛力，</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例如：</a:t>
            </a:r>
            <a:r>
              <a:rPr lang="en-US" altLang="zh-TW" dirty="0">
                <a:latin typeface="微軟正黑體" panose="020B0604030504040204" pitchFamily="34" charset="-120"/>
                <a:ea typeface="微軟正黑體" panose="020B0604030504040204" pitchFamily="34" charset="-120"/>
              </a:rPr>
              <a:t>CAPE</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CIN</a:t>
            </a:r>
            <a:r>
              <a:rPr lang="zh-TW" altLang="en-US" dirty="0">
                <a:latin typeface="微軟正黑體" panose="020B0604030504040204" pitchFamily="34" charset="-120"/>
                <a:ea typeface="微軟正黑體" panose="020B0604030504040204" pitchFamily="34" charset="-120"/>
              </a:rPr>
              <a:t>、邊界層收斂、地形、大規模對流層沉降、水分、對流胞冷池等。</a:t>
            </a:r>
            <a:endParaRPr lang="en-US" altLang="zh-CN" dirty="0">
              <a:latin typeface="微軟正黑體" panose="020B0604030504040204" pitchFamily="34" charset="-120"/>
              <a:ea typeface="微軟正黑體" panose="020B0604030504040204" pitchFamily="34" charset="-120"/>
            </a:endParaRPr>
          </a:p>
          <a:p>
            <a:pPr algn="just"/>
            <a:endParaRPr lang="zh-CN" altLang="en-US" sz="1400" dirty="0">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5357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87078" y="1303293"/>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61617" y="2143481"/>
            <a:ext cx="5614383" cy="2862322"/>
          </a:xfrm>
          <a:prstGeom prst="rect">
            <a:avLst/>
          </a:prstGeom>
        </p:spPr>
        <p:txBody>
          <a:bodyPr wrap="square">
            <a:spAutoFit/>
          </a:bodyPr>
          <a:lstStyle/>
          <a:p>
            <a:pPr algn="just"/>
            <a:r>
              <a:rPr lang="zh-TW" altLang="en-US" dirty="0">
                <a:latin typeface="微軟正黑體" panose="020B0604030504040204" pitchFamily="34" charset="-120"/>
                <a:ea typeface="微軟正黑體" panose="020B0604030504040204" pitchFamily="34" charset="-120"/>
              </a:rPr>
              <a:t>四、</a:t>
            </a:r>
            <a:r>
              <a:rPr lang="en-US" altLang="zh-CN" dirty="0">
                <a:latin typeface="微軟正黑體" panose="020B0604030504040204" pitchFamily="34" charset="-120"/>
                <a:ea typeface="微軟正黑體" panose="020B0604030504040204" pitchFamily="34" charset="-120"/>
              </a:rPr>
              <a:t>Machine learning approaches</a:t>
            </a:r>
            <a:r>
              <a:rPr lang="zh-CN" altLang="en-US" dirty="0">
                <a:latin typeface="微軟正黑體" panose="020B0604030504040204" pitchFamily="34" charset="-120"/>
                <a:ea typeface="微軟正黑體" panose="020B0604030504040204" pitchFamily="34" charset="-120"/>
              </a:rPr>
              <a:t>機器學習方法</a:t>
            </a:r>
            <a:endParaRPr lang="en-US" altLang="zh-CN" dirty="0">
              <a:latin typeface="微軟正黑體" panose="020B0604030504040204" pitchFamily="34" charset="-120"/>
              <a:ea typeface="微軟正黑體" panose="020B0604030504040204" pitchFamily="34" charset="-120"/>
            </a:endParaRPr>
          </a:p>
          <a:p>
            <a:pPr algn="just"/>
            <a:endParaRPr lang="en-US" altLang="zh-CN"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可削弱拉格朗日持久性的假設，但可能模糊預測和遺漏極端事件</a:t>
            </a:r>
            <a:endParaRPr lang="en-US" altLang="zh-TW" dirty="0">
              <a:latin typeface="微軟正黑體" panose="020B0604030504040204" pitchFamily="34" charset="-120"/>
              <a:ea typeface="微軟正黑體" panose="020B0604030504040204" pitchFamily="34" charset="-120"/>
            </a:endParaRPr>
          </a:p>
          <a:p>
            <a:pPr marL="342900" indent="-342900" algn="just">
              <a:buAutoNum type="arabicPeriod"/>
            </a:pPr>
            <a:r>
              <a:rPr lang="en-US" altLang="zh-CN" dirty="0">
                <a:latin typeface="微軟正黑體" panose="020B0604030504040204" pitchFamily="34" charset="-120"/>
                <a:ea typeface="微軟正黑體" panose="020B0604030504040204" pitchFamily="34" charset="-120"/>
              </a:rPr>
              <a:t>Dense spatiotemporal prediction</a:t>
            </a:r>
            <a:r>
              <a:rPr lang="zh-CN" altLang="en-US" dirty="0">
                <a:latin typeface="微軟正黑體" panose="020B0604030504040204" pitchFamily="34" charset="-120"/>
                <a:ea typeface="微軟正黑體" panose="020B0604030504040204" pitchFamily="34" charset="-120"/>
              </a:rPr>
              <a:t>密集的時空預測</a:t>
            </a:r>
            <a:endParaRPr lang="en-US" altLang="zh-CN" dirty="0">
              <a:latin typeface="微軟正黑體" panose="020B0604030504040204" pitchFamily="34" charset="-120"/>
              <a:ea typeface="微軟正黑體" panose="020B0604030504040204" pitchFamily="34" charset="-120"/>
            </a:endParaRPr>
          </a:p>
          <a:p>
            <a:pPr marL="342900" indent="-342900" algn="just">
              <a:buAutoNum type="arabicPeriod"/>
            </a:pPr>
            <a:r>
              <a:rPr lang="en-US" altLang="zh-CN" dirty="0">
                <a:latin typeface="微軟正黑體" panose="020B0604030504040204" pitchFamily="34" charset="-120"/>
                <a:ea typeface="微軟正黑體" panose="020B0604030504040204" pitchFamily="34" charset="-120"/>
              </a:rPr>
              <a:t>Sharp predictions and uncertainty</a:t>
            </a:r>
            <a:r>
              <a:rPr lang="zh-TW" altLang="en-US" dirty="0">
                <a:latin typeface="微軟正黑體" panose="020B0604030504040204" pitchFamily="34" charset="-120"/>
                <a:ea typeface="微軟正黑體" panose="020B0604030504040204" pitchFamily="34" charset="-120"/>
              </a:rPr>
              <a:t>敏銳的預測和不確定性</a:t>
            </a:r>
            <a:endParaRPr lang="en-US" altLang="zh-TW" dirty="0">
              <a:latin typeface="微軟正黑體" panose="020B0604030504040204" pitchFamily="34" charset="-120"/>
              <a:ea typeface="微軟正黑體" panose="020B0604030504040204" pitchFamily="34" charset="-120"/>
            </a:endParaRPr>
          </a:p>
          <a:p>
            <a:pPr marL="342900" indent="-342900" algn="just">
              <a:buAutoNum type="arabicPeriod"/>
            </a:pPr>
            <a:r>
              <a:rPr lang="en-US" altLang="zh-CN" dirty="0">
                <a:latin typeface="微軟正黑體" panose="020B0604030504040204" pitchFamily="34" charset="-120"/>
                <a:ea typeface="微軟正黑體" panose="020B0604030504040204" pitchFamily="34" charset="-120"/>
              </a:rPr>
              <a:t>Additional sources of predictability</a:t>
            </a:r>
            <a:r>
              <a:rPr lang="zh-TW" altLang="en-US" dirty="0">
                <a:latin typeface="微軟正黑體" panose="020B0604030504040204" pitchFamily="34" charset="-120"/>
                <a:ea typeface="微軟正黑體" panose="020B0604030504040204" pitchFamily="34" charset="-120"/>
              </a:rPr>
              <a:t>可預測性的其他來源</a:t>
            </a: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277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11657" y="1384534"/>
            <a:ext cx="5844343" cy="4247317"/>
          </a:xfrm>
          <a:prstGeom prst="rect">
            <a:avLst/>
          </a:prstGeom>
        </p:spPr>
        <p:txBody>
          <a:bodyPr wrap="square">
            <a:spAutoFit/>
          </a:bodyPr>
          <a:lstStyle/>
          <a:p>
            <a:pPr algn="just"/>
            <a:r>
              <a:rPr lang="en-US" altLang="zh-CN" dirty="0">
                <a:latin typeface="微軟正黑體" panose="020B0604030504040204" pitchFamily="34" charset="-120"/>
                <a:ea typeface="微軟正黑體" panose="020B0604030504040204" pitchFamily="34" charset="-120"/>
              </a:rPr>
              <a:t>Dense spatiotemporal prediction</a:t>
            </a:r>
            <a:r>
              <a:rPr lang="zh-CN" altLang="en-US" dirty="0">
                <a:latin typeface="微軟正黑體" panose="020B0604030504040204" pitchFamily="34" charset="-120"/>
                <a:ea typeface="微軟正黑體" panose="020B0604030504040204" pitchFamily="34" charset="-120"/>
              </a:rPr>
              <a:t>密集的時空預測</a:t>
            </a:r>
            <a:endParaRPr lang="en-US" altLang="zh-CN" dirty="0">
              <a:latin typeface="微軟正黑體" panose="020B0604030504040204" pitchFamily="34" charset="-120"/>
              <a:ea typeface="微軟正黑體" panose="020B0604030504040204" pitchFamily="34" charset="-120"/>
            </a:endParaRPr>
          </a:p>
          <a:p>
            <a:pPr algn="just"/>
            <a:endParaRPr lang="en-US" altLang="zh-CN"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1. Spatiotemporal convolution</a:t>
            </a:r>
            <a:r>
              <a:rPr lang="zh-TW" altLang="en-US" dirty="0">
                <a:latin typeface="微軟正黑體" panose="020B0604030504040204" pitchFamily="34" charset="-120"/>
                <a:ea typeface="微軟正黑體" panose="020B0604030504040204" pitchFamily="34" charset="-120"/>
              </a:rPr>
              <a:t>時空卷積：</a:t>
            </a:r>
          </a:p>
          <a:p>
            <a:pPr algn="just"/>
            <a:r>
              <a:rPr lang="en-US" altLang="zh-TW" dirty="0">
                <a:latin typeface="微軟正黑體" panose="020B0604030504040204" pitchFamily="34" charset="-120"/>
                <a:ea typeface="微軟正黑體" panose="020B0604030504040204" pitchFamily="34" charset="-120"/>
              </a:rPr>
              <a:t>RNN</a:t>
            </a:r>
            <a:r>
              <a:rPr lang="zh-TW" altLang="en-US" dirty="0">
                <a:latin typeface="微軟正黑體" panose="020B0604030504040204" pitchFamily="34" charset="-120"/>
                <a:ea typeface="微軟正黑體" panose="020B0604030504040204" pitchFamily="34" charset="-120"/>
              </a:rPr>
              <a:t>如長期短期記憶</a:t>
            </a:r>
            <a:r>
              <a:rPr lang="en-US" altLang="zh-TW" dirty="0">
                <a:latin typeface="微軟正黑體" panose="020B0604030504040204" pitchFamily="34" charset="-120"/>
                <a:ea typeface="微軟正黑體" panose="020B0604030504040204" pitchFamily="34" charset="-120"/>
              </a:rPr>
              <a:t>LSTM</a:t>
            </a:r>
            <a:r>
              <a:rPr lang="zh-TW" altLang="en-US" dirty="0">
                <a:latin typeface="微軟正黑體" panose="020B0604030504040204" pitchFamily="34" charset="-120"/>
                <a:ea typeface="微軟正黑體" panose="020B0604030504040204" pitchFamily="34" charset="-120"/>
              </a:rPr>
              <a:t>、門控循環單元</a:t>
            </a:r>
            <a:r>
              <a:rPr lang="en-US" altLang="zh-TW" dirty="0">
                <a:latin typeface="微軟正黑體" panose="020B0604030504040204" pitchFamily="34" charset="-120"/>
                <a:ea typeface="微軟正黑體" panose="020B0604030504040204" pitchFamily="34" charset="-120"/>
              </a:rPr>
              <a:t>GRU</a:t>
            </a:r>
            <a:r>
              <a:rPr lang="zh-TW" altLang="en-US" dirty="0">
                <a:latin typeface="微軟正黑體" panose="020B0604030504040204" pitchFamily="34" charset="-120"/>
                <a:ea typeface="微軟正黑體" panose="020B0604030504040204" pitchFamily="34" charset="-120"/>
              </a:rPr>
              <a:t>、捲積編碼器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解碼器架構、因果卷積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影片預測那種</a:t>
            </a:r>
            <a:r>
              <a:rPr lang="en-US" altLang="zh-TW" dirty="0">
                <a:latin typeface="微軟正黑體" panose="020B0604030504040204" pitchFamily="34" charset="-120"/>
                <a:ea typeface="微軟正黑體" panose="020B0604030504040204" pitchFamily="34" charset="-120"/>
              </a:rPr>
              <a:t>)</a:t>
            </a:r>
          </a:p>
          <a:p>
            <a:pPr algn="just"/>
            <a:endParaRPr lang="en-US" altLang="zh-CN"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2. Flows and deformations</a:t>
            </a:r>
            <a:r>
              <a:rPr lang="zh-TW" altLang="en-US" dirty="0">
                <a:latin typeface="微軟正黑體" panose="020B0604030504040204" pitchFamily="34" charset="-120"/>
                <a:ea typeface="微軟正黑體" panose="020B0604030504040204" pitchFamily="34" charset="-120"/>
              </a:rPr>
              <a:t>流動和變形：</a:t>
            </a:r>
          </a:p>
          <a:p>
            <a:pPr algn="just"/>
            <a:r>
              <a:rPr lang="zh-TW" altLang="en-US" dirty="0">
                <a:latin typeface="微軟正黑體" panose="020B0604030504040204" pitchFamily="34" charset="-120"/>
                <a:ea typeface="微軟正黑體" panose="020B0604030504040204" pitchFamily="34" charset="-120"/>
              </a:rPr>
              <a:t>解決了迴波輸入的轉換很依賴於輸入本身的問題，並且還隨位置而變化，做出一個可以自由學習非平穩性變形的模型，用以做出外延</a:t>
            </a:r>
            <a:endParaRPr lang="en-US" altLang="zh-TW" dirty="0">
              <a:latin typeface="微軟正黑體" panose="020B0604030504040204" pitchFamily="34" charset="-120"/>
              <a:ea typeface="微軟正黑體" panose="020B0604030504040204" pitchFamily="34" charset="-120"/>
            </a:endParaRPr>
          </a:p>
          <a:p>
            <a:pPr algn="just"/>
            <a:endParaRPr lang="en-US" altLang="zh-CN" dirty="0">
              <a:latin typeface="微軟正黑體" panose="020B0604030504040204" pitchFamily="34" charset="-120"/>
              <a:ea typeface="微軟正黑體" panose="020B0604030504040204" pitchFamily="34" charset="-120"/>
            </a:endParaRPr>
          </a:p>
          <a:p>
            <a:pPr algn="just"/>
            <a:r>
              <a:rPr lang="en-US" altLang="zh-CN" dirty="0">
                <a:latin typeface="微軟正黑體" panose="020B0604030504040204" pitchFamily="34" charset="-120"/>
                <a:ea typeface="微軟正黑體" panose="020B0604030504040204" pitchFamily="34" charset="-120"/>
              </a:rPr>
              <a:t>3. Direct prediction and training strategy</a:t>
            </a:r>
            <a:r>
              <a:rPr lang="zh-TW" altLang="en-US" dirty="0">
                <a:latin typeface="微軟正黑體" panose="020B0604030504040204" pitchFamily="34" charset="-120"/>
                <a:ea typeface="微軟正黑體" panose="020B0604030504040204" pitchFamily="34" charset="-120"/>
              </a:rPr>
              <a:t>直接預測和培訓策略</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使用</a:t>
            </a:r>
            <a:r>
              <a:rPr lang="en-US" altLang="zh-TW" dirty="0">
                <a:latin typeface="微軟正黑體" panose="020B0604030504040204" pitchFamily="34" charset="-120"/>
                <a:ea typeface="微軟正黑體" panose="020B0604030504040204" pitchFamily="34" charset="-120"/>
              </a:rPr>
              <a:t>U-net</a:t>
            </a:r>
            <a:r>
              <a:rPr lang="zh-TW" altLang="en-US" dirty="0">
                <a:latin typeface="微軟正黑體" panose="020B0604030504040204" pitchFamily="34" charset="-120"/>
                <a:ea typeface="微軟正黑體" panose="020B0604030504040204" pitchFamily="34" charset="-120"/>
              </a:rPr>
              <a:t>，直接預測可以在短時間內提高準確性，而迭代預測可能受其訓練和測試目標之間的累積誤差影響。</a:t>
            </a:r>
            <a:endParaRPr lang="en-US" altLang="zh-CN" dirty="0">
              <a:latin typeface="微軟正黑體" panose="020B0604030504040204" pitchFamily="34" charset="-120"/>
              <a:ea typeface="微軟正黑體" panose="020B0604030504040204" pitchFamily="34" charset="-120"/>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5384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41078" y="1361508"/>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88617" y="1493924"/>
            <a:ext cx="5580157" cy="3970318"/>
          </a:xfrm>
          <a:prstGeom prst="rect">
            <a:avLst/>
          </a:prstGeom>
        </p:spPr>
        <p:txBody>
          <a:bodyPr wrap="square">
            <a:spAutoFit/>
          </a:bodyPr>
          <a:lstStyle/>
          <a:p>
            <a:pPr algn="just"/>
            <a:r>
              <a:rPr lang="en-US" altLang="zh-CN" dirty="0">
                <a:latin typeface="微軟正黑體" panose="020B0604030504040204" pitchFamily="34" charset="-120"/>
                <a:ea typeface="微軟正黑體" panose="020B0604030504040204" pitchFamily="34" charset="-120"/>
              </a:rPr>
              <a:t>Sharp predictions and uncertainty</a:t>
            </a:r>
            <a:r>
              <a:rPr lang="zh-TW" altLang="en-US" dirty="0">
                <a:latin typeface="微軟正黑體" panose="020B0604030504040204" pitchFamily="34" charset="-120"/>
                <a:ea typeface="微軟正黑體" panose="020B0604030504040204" pitchFamily="34" charset="-120"/>
              </a:rPr>
              <a:t>敏銳的預測和不確定性</a:t>
            </a:r>
            <a:endParaRPr lang="en-US" altLang="zh-TW" dirty="0">
              <a:latin typeface="微軟正黑體" panose="020B0604030504040204" pitchFamily="34" charset="-120"/>
              <a:ea typeface="微軟正黑體" panose="020B0604030504040204" pitchFamily="34" charset="-120"/>
            </a:endParaRPr>
          </a:p>
          <a:p>
            <a:pPr algn="just"/>
            <a:endParaRPr lang="en-US" altLang="zh-CN"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模式嘗試使均方誤差損失最小化，所以在部分案例傾向求平均值，從而導致模糊的預測。</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時空序列生成模型：</a:t>
            </a:r>
          </a:p>
          <a:p>
            <a:pPr algn="just"/>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對抗訓練：</a:t>
            </a:r>
            <a:r>
              <a:rPr lang="en-US" altLang="zh-TW" dirty="0">
                <a:latin typeface="微軟正黑體" panose="020B0604030504040204" pitchFamily="34" charset="-120"/>
                <a:ea typeface="微軟正黑體" panose="020B0604030504040204" pitchFamily="34" charset="-120"/>
              </a:rPr>
              <a:t>GANs</a:t>
            </a:r>
            <a:r>
              <a:rPr lang="zh-TW" altLang="en-US" dirty="0">
                <a:latin typeface="微軟正黑體" panose="020B0604030504040204" pitchFamily="34" charset="-120"/>
                <a:ea typeface="微軟正黑體" panose="020B0604030504040204" pitchFamily="34" charset="-120"/>
              </a:rPr>
              <a:t>，已經有影片生成</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預測的對抗訓練，但實際上</a:t>
            </a:r>
            <a:r>
              <a:rPr lang="en-US" altLang="zh-TW" dirty="0">
                <a:latin typeface="微軟正黑體" panose="020B0604030504040204" pitchFamily="34" charset="-120"/>
                <a:ea typeface="微軟正黑體" panose="020B0604030504040204" pitchFamily="34" charset="-120"/>
              </a:rPr>
              <a:t>GAN</a:t>
            </a:r>
            <a:r>
              <a:rPr lang="zh-TW" altLang="en-US" dirty="0">
                <a:latin typeface="微軟正黑體" panose="020B0604030504040204" pitchFamily="34" charset="-120"/>
                <a:ea typeface="微軟正黑體" panose="020B0604030504040204" pitchFamily="34" charset="-120"/>
              </a:rPr>
              <a:t>常崩潰</a:t>
            </a:r>
          </a:p>
          <a:p>
            <a:pPr algn="just"/>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順序條件像素生成：將似然性作為條件概率乘以像素的乘積進行分解，以便每個像素都以當前時間步長中的先前時間步長和先前生成的像素為條件。反正我看不懂</a:t>
            </a:r>
            <a:r>
              <a:rPr lang="en-US" altLang="zh-TW" dirty="0">
                <a:latin typeface="微軟正黑體" panose="020B0604030504040204" pitchFamily="34" charset="-120"/>
                <a:ea typeface="微軟正黑體" panose="020B0604030504040204" pitchFamily="34" charset="-120"/>
              </a:rPr>
              <a:t>:))</a:t>
            </a:r>
          </a:p>
          <a:p>
            <a:pPr algn="just"/>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潛在隨機變量模型：變分自動編碼器（</a:t>
            </a:r>
            <a:r>
              <a:rPr lang="en-US" altLang="zh-TW" dirty="0">
                <a:latin typeface="微軟正黑體" panose="020B0604030504040204" pitchFamily="34" charset="-120"/>
                <a:ea typeface="微軟正黑體" panose="020B0604030504040204" pitchFamily="34" charset="-120"/>
              </a:rPr>
              <a:t>VAE</a:t>
            </a:r>
            <a:r>
              <a:rPr lang="zh-TW" altLang="en-US" dirty="0">
                <a:latin typeface="微軟正黑體" panose="020B0604030504040204" pitchFamily="34" charset="-120"/>
                <a:ea typeface="微軟正黑體" panose="020B0604030504040204" pitchFamily="34" charset="-120"/>
              </a:rPr>
              <a:t>），使重構誤差最小，執行近似推理</a:t>
            </a:r>
            <a:endParaRPr lang="zh-CN" altLang="en-US" dirty="0">
              <a:latin typeface="微軟正黑體" panose="020B0604030504040204" pitchFamily="34" charset="-120"/>
              <a:ea typeface="微軟正黑體" panose="020B0604030504040204" pitchFamily="34" charset="-120"/>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1741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73777" y="2182675"/>
            <a:ext cx="5580157" cy="2585323"/>
          </a:xfrm>
          <a:prstGeom prst="rect">
            <a:avLst/>
          </a:prstGeom>
        </p:spPr>
        <p:txBody>
          <a:bodyPr wrap="square">
            <a:spAutoFit/>
          </a:bodyPr>
          <a:lstStyle/>
          <a:p>
            <a:pPr algn="just"/>
            <a:r>
              <a:rPr lang="en-US" altLang="zh-CN" dirty="0">
                <a:latin typeface="微軟正黑體" panose="020B0604030504040204" pitchFamily="34" charset="-120"/>
                <a:ea typeface="微軟正黑體" panose="020B0604030504040204" pitchFamily="34" charset="-120"/>
              </a:rPr>
              <a:t>Additional sources of predictability</a:t>
            </a:r>
            <a:r>
              <a:rPr lang="zh-TW" altLang="en-US" dirty="0">
                <a:latin typeface="微軟正黑體" panose="020B0604030504040204" pitchFamily="34" charset="-120"/>
                <a:ea typeface="微軟正黑體" panose="020B0604030504040204" pitchFamily="34" charset="-120"/>
              </a:rPr>
              <a:t>可預測性的其他來源</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可以期望機器學習方法會發現臨近預報問題中隱含的可預測性的其他來源，包括：</a:t>
            </a:r>
            <a:endParaRPr lang="en-US" altLang="zh-TW"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地形學的影響</a:t>
            </a:r>
          </a:p>
          <a:p>
            <a:pPr algn="just"/>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對流細胞的生命週期</a:t>
            </a:r>
          </a:p>
          <a:p>
            <a:pPr algn="just"/>
            <a:r>
              <a:rPr lang="en-US" altLang="zh-TW" dirty="0">
                <a:latin typeface="微軟正黑體" panose="020B0604030504040204" pitchFamily="34" charset="-120"/>
                <a:ea typeface="微軟正黑體" panose="020B0604030504040204" pitchFamily="34" charset="-120"/>
              </a:rPr>
              <a:t>3. </a:t>
            </a:r>
            <a:r>
              <a:rPr lang="zh-TW" altLang="en-US" dirty="0">
                <a:latin typeface="微軟正黑體" panose="020B0604030504040204" pitchFamily="34" charset="-120"/>
                <a:ea typeface="微軟正黑體" panose="020B0604030504040204" pitchFamily="34" charset="-120"/>
              </a:rPr>
              <a:t>可預測的運動場演化</a:t>
            </a:r>
          </a:p>
          <a:p>
            <a:pPr algn="just"/>
            <a:r>
              <a:rPr lang="en-US" altLang="zh-TW" dirty="0">
                <a:latin typeface="微軟正黑體" panose="020B0604030504040204" pitchFamily="34" charset="-120"/>
                <a:ea typeface="微軟正黑體" panose="020B0604030504040204" pitchFamily="34" charset="-120"/>
              </a:rPr>
              <a:t>4. </a:t>
            </a:r>
            <a:r>
              <a:rPr lang="zh-TW" altLang="en-US" dirty="0">
                <a:latin typeface="微軟正黑體" panose="020B0604030504040204" pitchFamily="34" charset="-120"/>
                <a:ea typeface="微軟正黑體" panose="020B0604030504040204" pitchFamily="34" charset="-120"/>
              </a:rPr>
              <a:t>輻合線</a:t>
            </a:r>
          </a:p>
          <a:p>
            <a:pPr algn="just"/>
            <a:r>
              <a:rPr lang="en-US" altLang="zh-TW" dirty="0">
                <a:latin typeface="微軟正黑體" panose="020B0604030504040204" pitchFamily="34" charset="-120"/>
                <a:ea typeface="微軟正黑體" panose="020B0604030504040204" pitchFamily="34" charset="-120"/>
              </a:rPr>
              <a:t>5. </a:t>
            </a:r>
            <a:r>
              <a:rPr lang="zh-TW" altLang="en-US" dirty="0">
                <a:latin typeface="微軟正黑體" panose="020B0604030504040204" pitchFamily="34" charset="-120"/>
                <a:ea typeface="微軟正黑體" panose="020B0604030504040204" pitchFamily="34" charset="-120"/>
              </a:rPr>
              <a:t>穩定和不穩定的狀態</a:t>
            </a: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5275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96078" y="2420480"/>
            <a:ext cx="5580157" cy="2031325"/>
          </a:xfrm>
          <a:prstGeom prst="rect">
            <a:avLst/>
          </a:prstGeom>
        </p:spPr>
        <p:txBody>
          <a:bodyPr wrap="square">
            <a:spAutoFit/>
          </a:bodyPr>
          <a:lstStyle/>
          <a:p>
            <a:pPr algn="just"/>
            <a:r>
              <a:rPr lang="zh-TW" altLang="en-US" dirty="0">
                <a:latin typeface="微軟正黑體" panose="020B0604030504040204" pitchFamily="34" charset="-120"/>
                <a:ea typeface="微軟正黑體" panose="020B0604030504040204" pitchFamily="34" charset="-120"/>
              </a:rPr>
              <a:t>結論</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臨近預報問題帶來了幾個不同的研究挑戰：</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做出密集預測的必要性；</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需要在多個時空尺度上處理基礎結構；</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處理極端事件和樣本外事件的需求；</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流場預測和處理區域變更的基本需求；</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以及進行和驗證概率預測的需求。</a:t>
            </a: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4433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56657" y="1995676"/>
            <a:ext cx="5580157" cy="3139321"/>
          </a:xfrm>
          <a:prstGeom prst="rect">
            <a:avLst/>
          </a:prstGeom>
        </p:spPr>
        <p:txBody>
          <a:bodyPr wrap="square">
            <a:spAutoFit/>
          </a:bodyPr>
          <a:lstStyle/>
          <a:p>
            <a:pPr algn="just"/>
            <a:r>
              <a:rPr lang="zh-TW" altLang="en-US" dirty="0">
                <a:latin typeface="微軟正黑體" panose="020B0604030504040204" pitchFamily="34" charset="-120"/>
                <a:ea typeface="微軟正黑體" panose="020B0604030504040204" pitchFamily="34" charset="-120"/>
              </a:rPr>
              <a:t>結論</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機器學習具有從高維數據中提取含義的能力，而氣象學則是由於其闡明了推動物理學發展的基本物理原理。將物理機制納入</a:t>
            </a:r>
            <a:r>
              <a:rPr lang="en-US" altLang="zh-TW" dirty="0">
                <a:latin typeface="微軟正黑體" panose="020B0604030504040204" pitchFamily="34" charset="-120"/>
                <a:ea typeface="微軟正黑體" panose="020B0604030504040204" pitchFamily="34" charset="-120"/>
              </a:rPr>
              <a:t>ML</a:t>
            </a:r>
            <a:r>
              <a:rPr lang="zh-TW" altLang="en-US" dirty="0">
                <a:latin typeface="微軟正黑體" panose="020B0604030504040204" pitchFamily="34" charset="-120"/>
                <a:ea typeface="微軟正黑體" panose="020B0604030504040204" pitchFamily="34" charset="-120"/>
              </a:rPr>
              <a:t>模型是進一步研究的有希望的方向，這可能有助於改善預測和可解釋性。</a:t>
            </a:r>
            <a:endParaRPr lang="en-US" altLang="zh-TW" dirty="0">
              <a:latin typeface="微軟正黑體" panose="020B0604030504040204" pitchFamily="34" charset="-120"/>
              <a:ea typeface="微軟正黑體" panose="020B0604030504040204" pitchFamily="34" charset="-120"/>
            </a:endParaRPr>
          </a:p>
          <a:p>
            <a:pPr algn="just"/>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外延法為了考慮對流演化的混亂性質，已從最佳均值預測轉向隨機和概率方法。對於基於機器學習的方法，這種觀點似乎也很有用。</a:t>
            </a:r>
            <a:endParaRPr lang="en-US" altLang="zh-TW" dirty="0">
              <a:latin typeface="微軟正黑體" panose="020B0604030504040204" pitchFamily="34" charset="-120"/>
              <a:ea typeface="微軟正黑體" panose="020B0604030504040204" pitchFamily="34" charset="-120"/>
            </a:endParaRPr>
          </a:p>
          <a:p>
            <a:pPr algn="just"/>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環境科學與機器學習的融合具有廣闊的前景。</a:t>
            </a: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482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7"/>
          <p:cNvGrpSpPr/>
          <p:nvPr/>
        </p:nvGrpSpPr>
        <p:grpSpPr>
          <a:xfrm>
            <a:off x="1056000" y="1361675"/>
            <a:ext cx="10109843" cy="4407325"/>
            <a:chOff x="1056000" y="1361675"/>
            <a:chExt cx="10109843" cy="4407325"/>
          </a:xfrm>
        </p:grpSpPr>
        <p:sp>
          <p:nvSpPr>
            <p:cNvPr id="5" name="矩形 4"/>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ctrTitle"/>
          </p:nvPr>
        </p:nvSpPr>
        <p:spPr>
          <a:xfrm>
            <a:off x="1628921" y="1989000"/>
            <a:ext cx="9144000" cy="2747600"/>
          </a:xfrm>
        </p:spPr>
        <p:txBody>
          <a:bodyPr>
            <a:normAutofit fontScale="90000"/>
          </a:bodyPr>
          <a:lstStyle/>
          <a:p>
            <a:r>
              <a:rPr lang="en-US" altLang="zh-TW" sz="4000" dirty="0">
                <a:latin typeface="微軟正黑體" panose="020B0604030504040204" pitchFamily="34" charset="-120"/>
                <a:ea typeface="微軟正黑體" panose="020B0604030504040204" pitchFamily="34" charset="-120"/>
              </a:rPr>
              <a:t>Improving Radar Echo </a:t>
            </a:r>
            <a:r>
              <a:rPr lang="en-US" altLang="zh-TW" sz="4000" dirty="0" err="1">
                <a:latin typeface="微軟正黑體" panose="020B0604030504040204" pitchFamily="34" charset="-120"/>
                <a:ea typeface="微軟正黑體" panose="020B0604030504040204" pitchFamily="34" charset="-120"/>
              </a:rPr>
              <a:t>Lagrangian</a:t>
            </a:r>
            <a:br>
              <a:rPr lang="en-US" altLang="zh-TW" sz="4000" dirty="0">
                <a:latin typeface="微軟正黑體" panose="020B0604030504040204" pitchFamily="34" charset="-120"/>
                <a:ea typeface="微軟正黑體" panose="020B0604030504040204" pitchFamily="34" charset="-120"/>
              </a:rPr>
            </a:br>
            <a:r>
              <a:rPr lang="en-US" altLang="zh-TW" sz="4000" dirty="0">
                <a:latin typeface="微軟正黑體" panose="020B0604030504040204" pitchFamily="34" charset="-120"/>
                <a:ea typeface="微軟正黑體" panose="020B0604030504040204" pitchFamily="34" charset="-120"/>
              </a:rPr>
              <a:t>Extrapolation Nowcasting by Blending</a:t>
            </a:r>
            <a:br>
              <a:rPr lang="en-US" altLang="zh-TW" sz="4000" dirty="0">
                <a:latin typeface="微軟正黑體" panose="020B0604030504040204" pitchFamily="34" charset="-120"/>
                <a:ea typeface="微軟正黑體" panose="020B0604030504040204" pitchFamily="34" charset="-120"/>
              </a:rPr>
            </a:br>
            <a:r>
              <a:rPr lang="en-US" altLang="zh-TW" sz="4000" dirty="0">
                <a:latin typeface="微軟正黑體" panose="020B0604030504040204" pitchFamily="34" charset="-120"/>
                <a:ea typeface="微軟正黑體" panose="020B0604030504040204" pitchFamily="34" charset="-120"/>
              </a:rPr>
              <a:t>Numerical Model Wind Information:</a:t>
            </a:r>
            <a:br>
              <a:rPr lang="en-US" altLang="zh-TW" sz="4000" dirty="0">
                <a:latin typeface="微軟正黑體" panose="020B0604030504040204" pitchFamily="34" charset="-120"/>
                <a:ea typeface="微軟正黑體" panose="020B0604030504040204" pitchFamily="34" charset="-120"/>
              </a:rPr>
            </a:br>
            <a:r>
              <a:rPr lang="en-US" altLang="zh-TW" sz="4000" dirty="0">
                <a:latin typeface="微軟正黑體" panose="020B0604030504040204" pitchFamily="34" charset="-120"/>
                <a:ea typeface="微軟正黑體" panose="020B0604030504040204" pitchFamily="34" charset="-120"/>
              </a:rPr>
              <a:t>Statistical Performance of 16 </a:t>
            </a:r>
            <a:br>
              <a:rPr lang="en-US" altLang="zh-TW" sz="4000" dirty="0">
                <a:latin typeface="微軟正黑體" panose="020B0604030504040204" pitchFamily="34" charset="-120"/>
                <a:ea typeface="微軟正黑體" panose="020B0604030504040204" pitchFamily="34" charset="-120"/>
              </a:rPr>
            </a:br>
            <a:r>
              <a:rPr lang="en-US" altLang="zh-TW" sz="4000" dirty="0">
                <a:latin typeface="微軟正黑體" panose="020B0604030504040204" pitchFamily="34" charset="-120"/>
                <a:ea typeface="微軟正黑體" panose="020B0604030504040204" pitchFamily="34" charset="-120"/>
              </a:rPr>
              <a:t>Typhoon Cases</a:t>
            </a:r>
          </a:p>
        </p:txBody>
      </p:sp>
      <p:grpSp>
        <p:nvGrpSpPr>
          <p:cNvPr id="7" name="组合 13"/>
          <p:cNvGrpSpPr/>
          <p:nvPr/>
        </p:nvGrpSpPr>
        <p:grpSpPr>
          <a:xfrm>
            <a:off x="5889600" y="6309000"/>
            <a:ext cx="412800" cy="108000"/>
            <a:chOff x="5909001" y="6309000"/>
            <a:chExt cx="412800" cy="108000"/>
          </a:xfrm>
          <a:solidFill>
            <a:schemeClr val="bg1">
              <a:lumMod val="75000"/>
            </a:schemeClr>
          </a:solidFill>
        </p:grpSpPr>
        <p:sp>
          <p:nvSpPr>
            <p:cNvPr id="8"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4"/>
          <p:cNvGrpSpPr/>
          <p:nvPr/>
        </p:nvGrpSpPr>
        <p:grpSpPr>
          <a:xfrm>
            <a:off x="4116000" y="1234715"/>
            <a:ext cx="3960000" cy="45719"/>
            <a:chOff x="4145550" y="1403281"/>
            <a:chExt cx="3960000" cy="45719"/>
          </a:xfrm>
        </p:grpSpPr>
        <p:cxnSp>
          <p:nvCxnSpPr>
            <p:cNvPr id="13"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81513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027714" y="2169000"/>
            <a:ext cx="5748286" cy="313932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用數值預報的風場改善</a:t>
            </a:r>
            <a:r>
              <a:rPr lang="en-US" altLang="zh-TW" dirty="0" err="1">
                <a:latin typeface="微軟正黑體" panose="020B0604030504040204" pitchFamily="34" charset="-120"/>
                <a:ea typeface="微軟正黑體" panose="020B0604030504040204" pitchFamily="34" charset="-120"/>
              </a:rPr>
              <a:t>Lagrangian</a:t>
            </a:r>
            <a:r>
              <a:rPr lang="zh-TW" altLang="en-US" dirty="0">
                <a:latin typeface="微軟正黑體" panose="020B0604030504040204" pitchFamily="34" charset="-120"/>
                <a:ea typeface="微軟正黑體" panose="020B0604030504040204" pitchFamily="34" charset="-120"/>
              </a:rPr>
              <a:t>的雷達外延</a:t>
            </a:r>
            <a:r>
              <a:rPr lang="en-US" altLang="zh-TW" dirty="0">
                <a:latin typeface="微軟正黑體" panose="020B0604030504040204" pitchFamily="34" charset="-120"/>
                <a:ea typeface="微軟正黑體" panose="020B0604030504040204" pitchFamily="34" charset="-120"/>
              </a:rPr>
              <a:t>(MAPLE)</a:t>
            </a:r>
          </a:p>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對</a:t>
            </a:r>
            <a:r>
              <a:rPr lang="en-US" altLang="zh-TW" dirty="0">
                <a:latin typeface="微軟正黑體" panose="020B0604030504040204" pitchFamily="34" charset="-120"/>
                <a:ea typeface="微軟正黑體" panose="020B0604030504040204" pitchFamily="34" charset="-120"/>
              </a:rPr>
              <a:t>16</a:t>
            </a:r>
            <a:r>
              <a:rPr lang="zh-TW" altLang="en-US" dirty="0">
                <a:latin typeface="微軟正黑體" panose="020B0604030504040204" pitchFamily="34" charset="-120"/>
                <a:ea typeface="微軟正黑體" panose="020B0604030504040204" pitchFamily="34" charset="-120"/>
              </a:rPr>
              <a:t>個颱風個案進行研究</a:t>
            </a:r>
            <a:r>
              <a:rPr lang="en-US" altLang="zh-TW" dirty="0">
                <a:latin typeface="微軟正黑體" panose="020B0604030504040204" pitchFamily="34" charset="-120"/>
                <a:ea typeface="微軟正黑體" panose="020B0604030504040204" pitchFamily="34" charset="-120"/>
              </a:rPr>
              <a:t>)</a:t>
            </a: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檢驗</a:t>
            </a:r>
            <a:r>
              <a:rPr lang="en-US" altLang="zh-TW" dirty="0">
                <a:latin typeface="微軟正黑體" panose="020B0604030504040204" pitchFamily="34" charset="-120"/>
                <a:ea typeface="微軟正黑體" panose="020B0604030504040204" pitchFamily="34" charset="-120"/>
              </a:rPr>
              <a:t>McGill Algorithm for Precipitation nowcasting using </a:t>
            </a:r>
            <a:r>
              <a:rPr lang="en-US" altLang="zh-TW" dirty="0" err="1">
                <a:latin typeface="微軟正黑體" panose="020B0604030504040204" pitchFamily="34" charset="-120"/>
                <a:ea typeface="微軟正黑體" panose="020B0604030504040204" pitchFamily="34" charset="-120"/>
              </a:rPr>
              <a:t>Lagrangian</a:t>
            </a:r>
            <a:r>
              <a:rPr lang="en-US" altLang="zh-TW" dirty="0">
                <a:latin typeface="微軟正黑體" panose="020B0604030504040204" pitchFamily="34" charset="-120"/>
                <a:ea typeface="微軟正黑體" panose="020B0604030504040204" pitchFamily="34" charset="-120"/>
              </a:rPr>
              <a:t> Extrapolation (MAPLE)(</a:t>
            </a:r>
            <a:r>
              <a:rPr lang="zh-TW" altLang="en-US" dirty="0">
                <a:latin typeface="微軟正黑體" panose="020B0604030504040204" pitchFamily="34" charset="-120"/>
                <a:ea typeface="微軟正黑體" panose="020B0604030504040204" pitchFamily="34" charset="-120"/>
              </a:rPr>
              <a:t>用現在的回波推測未來降水，且用變分法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模式的風推測回波系統移動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一般</a:t>
            </a:r>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定量降水即時預報兩小時能力不錯，但之後會有變形；混合模型則是延長到</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小時</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保持雨帶形狀</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颱風登陸後表現也很讚。</a:t>
            </a:r>
          </a:p>
        </p:txBody>
      </p:sp>
    </p:spTree>
    <p:extLst>
      <p:ext uri="{BB962C8B-B14F-4D97-AF65-F5344CB8AC3E}">
        <p14:creationId xmlns:p14="http://schemas.microsoft.com/office/powerpoint/2010/main" val="2621139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4836040" y="609319"/>
            <a:ext cx="2519921" cy="584775"/>
          </a:xfrm>
          <a:prstGeom prst="rect">
            <a:avLst/>
          </a:prstGeom>
          <a:noFill/>
        </p:spPr>
        <p:txBody>
          <a:bodyPr wrap="square" rtlCol="0">
            <a:spAutoFit/>
          </a:bodyPr>
          <a:lstStyle/>
          <a:p>
            <a:r>
              <a:rPr lang="en-US" altLang="zh-CN" sz="3200" spc="600" dirty="0">
                <a:solidFill>
                  <a:schemeClr val="tx1">
                    <a:lumMod val="95000"/>
                    <a:lumOff val="5000"/>
                  </a:schemeClr>
                </a:solidFill>
                <a:latin typeface="微軟正黑體" panose="020B0604030504040204" pitchFamily="34" charset="-120"/>
                <a:ea typeface="微軟正黑體" panose="020B0604030504040204" pitchFamily="34" charset="-120"/>
              </a:rPr>
              <a:t>contents</a:t>
            </a:r>
            <a:endParaRPr lang="zh-CN" altLang="en-US" sz="3200" spc="600" dirty="0">
              <a:solidFill>
                <a:schemeClr val="tx1">
                  <a:lumMod val="95000"/>
                  <a:lumOff val="5000"/>
                </a:schemeClr>
              </a:solidFill>
              <a:latin typeface="微軟正黑體" panose="020B0604030504040204" pitchFamily="34" charset="-120"/>
              <a:ea typeface="微軟正黑體" panose="020B0604030504040204" pitchFamily="34" charset="-120"/>
            </a:endParaRP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5EEB9A5-D5C2-443F-9821-8BE6759E5DA1}"/>
              </a:ext>
            </a:extLst>
          </p:cNvPr>
          <p:cNvSpPr/>
          <p:nvPr/>
        </p:nvSpPr>
        <p:spPr>
          <a:xfrm>
            <a:off x="1596000" y="2018147"/>
            <a:ext cx="8640000" cy="2308324"/>
          </a:xfrm>
          <a:prstGeom prst="rect">
            <a:avLst/>
          </a:prstGeom>
        </p:spPr>
        <p:txBody>
          <a:bodyPr wrap="square">
            <a:spAutoFit/>
          </a:bodyPr>
          <a:lstStyle/>
          <a:p>
            <a:pPr marL="285750" indent="-285750" algn="just">
              <a:buFont typeface="Arial" panose="020B0604020202020204" pitchFamily="34" charset="0"/>
              <a:buChar char="•"/>
            </a:pPr>
            <a:r>
              <a:rPr lang="en-US" altLang="zh-CN" sz="1600" dirty="0">
                <a:latin typeface="微軟正黑體" panose="020B0604030504040204" pitchFamily="34" charset="-120"/>
                <a:ea typeface="微軟正黑體" panose="020B0604030504040204" pitchFamily="34" charset="-120"/>
              </a:rPr>
              <a:t>A REVIEW OF RADAR-BASED NOWCASTING OF PRECIPITATION AND APPLICABLE MACHINE LEARNING TECHNIQUES</a:t>
            </a:r>
            <a:endParaRPr lang="en-US" altLang="zh-TW" sz="1600" dirty="0">
              <a:latin typeface="微軟正黑體" panose="020B0604030504040204" pitchFamily="34" charset="-120"/>
              <a:ea typeface="微軟正黑體" panose="020B0604030504040204" pitchFamily="34" charset="-120"/>
            </a:endParaRPr>
          </a:p>
          <a:p>
            <a:pPr marL="285750" indent="-285750" algn="just">
              <a:buFont typeface="Arial" panose="020B0604020202020204" pitchFamily="34" charset="0"/>
              <a:buChar char="•"/>
            </a:pPr>
            <a:endParaRPr lang="en-US" altLang="zh-TW" sz="1600" dirty="0">
              <a:latin typeface="微軟正黑體" panose="020B0604030504040204" pitchFamily="34" charset="-120"/>
              <a:ea typeface="微軟正黑體" panose="020B0604030504040204" pitchFamily="34" charset="-120"/>
            </a:endParaRPr>
          </a:p>
          <a:p>
            <a:pPr marL="285750" indent="-285750" algn="just">
              <a:buFont typeface="Arial" panose="020B0604020202020204" pitchFamily="34" charset="0"/>
              <a:buChar char="•"/>
            </a:pPr>
            <a:endParaRPr lang="en-US" altLang="zh-TW" sz="1600" dirty="0">
              <a:latin typeface="微軟正黑體" panose="020B0604030504040204" pitchFamily="34" charset="-120"/>
              <a:ea typeface="微軟正黑體" panose="020B0604030504040204" pitchFamily="34" charset="-120"/>
            </a:endParaRPr>
          </a:p>
          <a:p>
            <a:pPr marL="285750" indent="-285750" algn="just">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Improving Radar Echo </a:t>
            </a:r>
            <a:r>
              <a:rPr lang="en-US" altLang="zh-TW" sz="1600" dirty="0" err="1">
                <a:latin typeface="微軟正黑體" panose="020B0604030504040204" pitchFamily="34" charset="-120"/>
                <a:ea typeface="微軟正黑體" panose="020B0604030504040204" pitchFamily="34" charset="-120"/>
              </a:rPr>
              <a:t>Lagrangian</a:t>
            </a:r>
            <a:r>
              <a:rPr lang="en-US" altLang="zh-TW" sz="1600" dirty="0">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a:p>
            <a:pPr marL="285750" indent="-285750" algn="just">
              <a:buFont typeface="Arial" panose="020B0604020202020204" pitchFamily="34" charset="0"/>
              <a:buChar char="•"/>
            </a:pPr>
            <a:endParaRPr lang="en-US" altLang="zh-CN" sz="1600" dirty="0">
              <a:latin typeface="微軟正黑體" panose="020B0604030504040204" pitchFamily="34" charset="-120"/>
              <a:ea typeface="微軟正黑體" panose="020B0604030504040204" pitchFamily="34" charset="-120"/>
            </a:endParaRPr>
          </a:p>
          <a:p>
            <a:pPr marL="285750" indent="-285750" algn="just">
              <a:buFont typeface="Arial" panose="020B0604020202020204" pitchFamily="34" charset="0"/>
              <a:buChar char="•"/>
            </a:pPr>
            <a:endParaRPr lang="en-US" altLang="zh-CN" sz="1600" dirty="0">
              <a:latin typeface="微軟正黑體" panose="020B0604030504040204" pitchFamily="34" charset="-120"/>
              <a:ea typeface="微軟正黑體" panose="020B0604030504040204" pitchFamily="34" charset="-120"/>
            </a:endParaRPr>
          </a:p>
          <a:p>
            <a:pPr marL="285750" indent="-285750" algn="just">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利用雷達回波影像辨識及篩選技術發展極短期系集定量降水預報</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65627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027714" y="2169000"/>
            <a:ext cx="5028286" cy="286232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模式很讚，但是需要時間處理旋生旋消問題以及</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熱機</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，且同化的程度影響結果，所以回波外延法還是很有效的方法。</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像是：</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TITAN</a:t>
            </a:r>
            <a:r>
              <a:rPr lang="zh-TW" altLang="en-US" dirty="0">
                <a:latin typeface="微軟正黑體" panose="020B0604030504040204" pitchFamily="34" charset="-120"/>
                <a:ea typeface="微軟正黑體" panose="020B0604030504040204" pitchFamily="34" charset="-120"/>
              </a:rPr>
              <a:t>辨識風暴質心跟蹤風暴</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TREC</a:t>
            </a:r>
            <a:r>
              <a:rPr lang="zh-TW" altLang="en-US" dirty="0">
                <a:latin typeface="微軟正黑體" panose="020B0604030504040204" pitchFamily="34" charset="-120"/>
                <a:ea typeface="微軟正黑體" panose="020B0604030504040204" pitchFamily="34" charset="-120"/>
              </a:rPr>
              <a:t>計算回波圖的相關性來拓展預測能力</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隨時間的相關性做判斷</a:t>
            </a:r>
            <a:r>
              <a:rPr lang="en-US" altLang="zh-TW"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最小化</a:t>
            </a:r>
            <a:r>
              <a:rPr lang="en-US" altLang="zh-TW" dirty="0">
                <a:latin typeface="微軟正黑體" panose="020B0604030504040204" pitchFamily="34" charset="-120"/>
                <a:ea typeface="微軟正黑體" panose="020B0604030504040204" pitchFamily="34" charset="-120"/>
              </a:rPr>
              <a:t>cost function(</a:t>
            </a:r>
            <a:r>
              <a:rPr lang="zh-TW" altLang="en-US" dirty="0">
                <a:latin typeface="微軟正黑體" panose="020B0604030504040204" pitchFamily="34" charset="-120"/>
                <a:ea typeface="微軟正黑體" panose="020B0604030504040204" pitchFamily="34" charset="-120"/>
              </a:rPr>
              <a:t>變分法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找風場再用來平移回波圖像做外延。</a:t>
            </a:r>
          </a:p>
        </p:txBody>
      </p:sp>
    </p:spTree>
    <p:extLst>
      <p:ext uri="{BB962C8B-B14F-4D97-AF65-F5344CB8AC3E}">
        <p14:creationId xmlns:p14="http://schemas.microsoft.com/office/powerpoint/2010/main" val="74765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027714" y="2169000"/>
            <a:ext cx="5928286" cy="3416320"/>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但外延法的缺點就在於沒辦法判斷系統的生成消散</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考慮混合技術如：</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STEPS</a:t>
            </a:r>
            <a:r>
              <a:rPr lang="zh-TW" altLang="en-US" dirty="0">
                <a:latin typeface="微軟正黑體" panose="020B0604030504040204" pitchFamily="34" charset="-120"/>
                <a:ea typeface="微軟正黑體" panose="020B0604030504040204" pitchFamily="34" charset="-120"/>
              </a:rPr>
              <a:t>先傅立葉</a:t>
            </a:r>
            <a:r>
              <a:rPr lang="en-US" altLang="zh-TW" dirty="0">
                <a:latin typeface="微軟正黑體" panose="020B0604030504040204" pitchFamily="34" charset="-120"/>
                <a:ea typeface="微軟正黑體" panose="020B0604030504040204" pitchFamily="34" charset="-120"/>
              </a:rPr>
              <a:t>filter</a:t>
            </a:r>
            <a:r>
              <a:rPr lang="zh-TW" altLang="en-US" dirty="0">
                <a:latin typeface="微軟正黑體" panose="020B0604030504040204" pitchFamily="34" charset="-120"/>
                <a:ea typeface="微軟正黑體" panose="020B0604030504040204" pitchFamily="34" charset="-120"/>
              </a:rPr>
              <a:t>再結合</a:t>
            </a:r>
            <a:r>
              <a:rPr lang="en-US" altLang="zh-TW" dirty="0">
                <a:latin typeface="微軟正黑體" panose="020B0604030504040204" pitchFamily="34" charset="-120"/>
                <a:ea typeface="微軟正黑體" panose="020B0604030504040204" pitchFamily="34" charset="-120"/>
              </a:rPr>
              <a:t>NWP forecast</a:t>
            </a:r>
            <a:r>
              <a:rPr lang="zh-TW" altLang="en-US" dirty="0">
                <a:latin typeface="微軟正黑體" panose="020B0604030504040204" pitchFamily="34" charset="-120"/>
                <a:ea typeface="微軟正黑體" panose="020B0604030504040204" pitchFamily="34" charset="-120"/>
              </a:rPr>
              <a:t>，改善</a:t>
            </a:r>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小時</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NHM(</a:t>
            </a:r>
            <a:r>
              <a:rPr lang="zh-TW" altLang="en-US" dirty="0">
                <a:latin typeface="微軟正黑體" panose="020B0604030504040204" pitchFamily="34" charset="-120"/>
                <a:ea typeface="微軟正黑體" panose="020B0604030504040204" pitchFamily="34" charset="-120"/>
              </a:rPr>
              <a:t>非靜水模式</a:t>
            </a:r>
            <a:r>
              <a:rPr lang="en-US" altLang="zh-TW" dirty="0">
                <a:latin typeface="微軟正黑體" panose="020B0604030504040204" pitchFamily="34" charset="-120"/>
                <a:ea typeface="微軟正黑體" panose="020B0604030504040204" pitchFamily="34" charset="-120"/>
              </a:rPr>
              <a:t>)+SWIRLS</a:t>
            </a:r>
            <a:r>
              <a:rPr lang="zh-TW" altLang="en-US" dirty="0">
                <a:latin typeface="微軟正黑體" panose="020B0604030504040204" pitchFamily="34" charset="-120"/>
                <a:ea typeface="微軟正黑體" panose="020B0604030504040204" pitchFamily="34" charset="-120"/>
              </a:rPr>
              <a:t>，改善</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小時</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ARMOR</a:t>
            </a:r>
            <a:r>
              <a:rPr lang="zh-TW" altLang="en-US" dirty="0">
                <a:latin typeface="微軟正黑體" panose="020B0604030504040204" pitchFamily="34" charset="-120"/>
                <a:ea typeface="微軟正黑體" panose="020B0604030504040204" pitchFamily="34" charset="-120"/>
              </a:rPr>
              <a:t>結合</a:t>
            </a:r>
            <a:r>
              <a:rPr lang="en-US" altLang="zh-TW" dirty="0">
                <a:latin typeface="微軟正黑體" panose="020B0604030504040204" pitchFamily="34" charset="-120"/>
                <a:ea typeface="微軟正黑體" panose="020B0604030504040204" pitchFamily="34" charset="-120"/>
              </a:rPr>
              <a:t>WRF Model</a:t>
            </a:r>
            <a:r>
              <a:rPr lang="zh-TW" altLang="en-US" dirty="0">
                <a:latin typeface="微軟正黑體" panose="020B0604030504040204" pitchFamily="34" charset="-120"/>
                <a:ea typeface="微軟正黑體" panose="020B0604030504040204" pitchFamily="34" charset="-120"/>
              </a:rPr>
              <a:t>跟</a:t>
            </a:r>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，改善降水的分佈並減少</a:t>
            </a:r>
            <a:r>
              <a:rPr lang="en-US" altLang="zh-TW" dirty="0">
                <a:latin typeface="微軟正黑體" panose="020B0604030504040204" pitchFamily="34" charset="-120"/>
                <a:ea typeface="微軟正黑體" panose="020B0604030504040204" pitchFamily="34" charset="-120"/>
              </a:rPr>
              <a:t>NWP</a:t>
            </a:r>
            <a:r>
              <a:rPr lang="zh-TW" altLang="en-US" dirty="0">
                <a:latin typeface="微軟正黑體" panose="020B0604030504040204" pitchFamily="34" charset="-120"/>
                <a:ea typeface="微軟正黑體" panose="020B0604030504040204" pitchFamily="34" charset="-120"/>
              </a:rPr>
              <a:t>的誤報面積</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模糊演算法也可用模型預測的風取代回波運動估計風</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對流擴散模型來修改迴波的運動方向</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系集預報</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所以這篇論文想檢驗</a:t>
            </a:r>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在台灣是否</a:t>
            </a:r>
            <a:r>
              <a:rPr lang="en-US" altLang="zh-TW" dirty="0">
                <a:latin typeface="微軟正黑體" panose="020B0604030504040204" pitchFamily="34" charset="-120"/>
                <a:ea typeface="微軟正黑體" panose="020B0604030504040204" pitchFamily="34" charset="-120"/>
              </a:rPr>
              <a:t>ok(</a:t>
            </a:r>
            <a:r>
              <a:rPr lang="zh-TW" altLang="en-US" dirty="0">
                <a:latin typeface="微軟正黑體" panose="020B0604030504040204" pitchFamily="34" charset="-120"/>
                <a:ea typeface="微軟正黑體" panose="020B0604030504040204" pitchFamily="34" charset="-120"/>
              </a:rPr>
              <a:t>強降水</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高山</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，原先可</a:t>
            </a:r>
            <a:r>
              <a:rPr lang="en-US" altLang="zh-TW" dirty="0">
                <a:latin typeface="微軟正黑體" panose="020B0604030504040204" pitchFamily="34" charset="-120"/>
                <a:ea typeface="微軟正黑體" panose="020B0604030504040204" pitchFamily="34" charset="-120"/>
              </a:rPr>
              <a:t>2-6hr</a:t>
            </a:r>
            <a:r>
              <a:rPr lang="zh-TW" altLang="en-US" dirty="0">
                <a:latin typeface="微軟正黑體" panose="020B0604030504040204" pitchFamily="34" charset="-120"/>
                <a:ea typeface="微軟正黑體" panose="020B0604030504040204" pitchFamily="34" charset="-120"/>
              </a:rPr>
              <a:t>，這次實驗用數值模式風改善鄰近預報。</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31174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027714" y="2169000"/>
            <a:ext cx="5928286" cy="2031325"/>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數據來源和颱風案例：</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資料用台灣的多雷達</a:t>
            </a:r>
            <a:r>
              <a:rPr lang="en-US" altLang="zh-TW" dirty="0">
                <a:latin typeface="微軟正黑體" panose="020B0604030504040204" pitchFamily="34" charset="-120"/>
                <a:ea typeface="微軟正黑體" panose="020B0604030504040204" pitchFamily="34" charset="-120"/>
              </a:rPr>
              <a:t>QPE</a:t>
            </a:r>
            <a:r>
              <a:rPr lang="zh-TW" altLang="en-US" dirty="0">
                <a:latin typeface="微軟正黑體" panose="020B0604030504040204" pitchFamily="34" charset="-120"/>
                <a:ea typeface="微軟正黑體" panose="020B0604030504040204" pitchFamily="34" charset="-120"/>
              </a:rPr>
              <a:t>系統。</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驗證用雨量計</a:t>
            </a:r>
            <a:r>
              <a:rPr lang="en-US" altLang="zh-TW" dirty="0">
                <a:latin typeface="微軟正黑體" panose="020B0604030504040204" pitchFamily="34" charset="-120"/>
                <a:ea typeface="微軟正黑體" panose="020B0604030504040204" pitchFamily="34" charset="-120"/>
              </a:rPr>
              <a:t>ERA-Interim</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案例的部分選擇了</a:t>
            </a:r>
            <a:r>
              <a:rPr lang="en-US" altLang="zh-TW" dirty="0">
                <a:latin typeface="微軟正黑體" panose="020B0604030504040204" pitchFamily="34" charset="-120"/>
                <a:ea typeface="微軟正黑體" panose="020B0604030504040204" pitchFamily="34" charset="-120"/>
              </a:rPr>
              <a:t>2008</a:t>
            </a:r>
            <a:r>
              <a:rPr lang="zh-TW" altLang="en-US" dirty="0">
                <a:latin typeface="微軟正黑體" panose="020B0604030504040204" pitchFamily="34" charset="-120"/>
                <a:ea typeface="微軟正黑體" panose="020B0604030504040204" pitchFamily="34" charset="-120"/>
              </a:rPr>
              <a:t>年至</a:t>
            </a:r>
            <a:r>
              <a:rPr lang="en-US" altLang="zh-TW" dirty="0">
                <a:latin typeface="微軟正黑體" panose="020B0604030504040204" pitchFamily="34" charset="-120"/>
                <a:ea typeface="微軟正黑體" panose="020B0604030504040204" pitchFamily="34" charset="-120"/>
              </a:rPr>
              <a:t>2018</a:t>
            </a:r>
            <a:r>
              <a:rPr lang="zh-TW" altLang="en-US" dirty="0">
                <a:latin typeface="微軟正黑體" panose="020B0604030504040204" pitchFamily="34" charset="-120"/>
                <a:ea typeface="微軟正黑體" panose="020B0604030504040204" pitchFamily="34" charset="-120"/>
              </a:rPr>
              <a:t>年的</a:t>
            </a:r>
            <a:r>
              <a:rPr lang="en-US" altLang="zh-TW" dirty="0">
                <a:latin typeface="微軟正黑體" panose="020B0604030504040204" pitchFamily="34" charset="-120"/>
                <a:ea typeface="微軟正黑體" panose="020B0604030504040204" pitchFamily="34" charset="-120"/>
              </a:rPr>
              <a:t>16</a:t>
            </a:r>
            <a:r>
              <a:rPr lang="zh-TW" altLang="en-US" dirty="0">
                <a:latin typeface="微軟正黑體" panose="020B0604030504040204" pitchFamily="34" charset="-120"/>
                <a:ea typeface="微軟正黑體" panose="020B0604030504040204" pitchFamily="34" charset="-120"/>
              </a:rPr>
              <a:t>個事件，包括</a:t>
            </a:r>
            <a:r>
              <a:rPr lang="en-US" altLang="zh-TW" dirty="0">
                <a:latin typeface="微軟正黑體" panose="020B0604030504040204" pitchFamily="34" charset="-120"/>
                <a:ea typeface="微軟正黑體" panose="020B0604030504040204" pitchFamily="34" charset="-120"/>
              </a:rPr>
              <a:t>15</a:t>
            </a:r>
            <a:r>
              <a:rPr lang="zh-TW" altLang="en-US" dirty="0">
                <a:latin typeface="微軟正黑體" panose="020B0604030504040204" pitchFamily="34" charset="-120"/>
                <a:ea typeface="微軟正黑體" panose="020B0604030504040204" pitchFamily="34" charset="-120"/>
              </a:rPr>
              <a:t>個颱風和</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個低壓。</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系統每小時啟動一次，以產生</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小時的即時預報。</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4981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376000" y="2169000"/>
            <a:ext cx="5928286" cy="2308324"/>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的方法、混合算法和驗證分數：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用變分回波跟踪（</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）根據觀察結果計算運動向量，並使用半拉格朗日平流進行外推。</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用</a:t>
            </a:r>
            <a:r>
              <a:rPr lang="en-US" altLang="zh-TW" dirty="0">
                <a:latin typeface="微軟正黑體" panose="020B0604030504040204" pitchFamily="34" charset="-120"/>
                <a:ea typeface="微軟正黑體" panose="020B0604030504040204" pitchFamily="34" charset="-120"/>
              </a:rPr>
              <a:t>cost function</a:t>
            </a:r>
            <a:r>
              <a:rPr lang="zh-TW" altLang="en-US" dirty="0">
                <a:latin typeface="微軟正黑體" panose="020B0604030504040204" pitchFamily="34" charset="-120"/>
                <a:ea typeface="微軟正黑體" panose="020B0604030504040204" pitchFamily="34" charset="-120"/>
              </a:rPr>
              <a:t>疊代降低，一個風場產生的</a:t>
            </a:r>
            <a:r>
              <a:rPr lang="en-US" altLang="zh-TW" dirty="0">
                <a:latin typeface="微軟正黑體" panose="020B0604030504040204" pitchFamily="34" charset="-120"/>
                <a:ea typeface="微軟正黑體" panose="020B0604030504040204" pitchFamily="34" charset="-120"/>
              </a:rPr>
              <a:t>cost</a:t>
            </a:r>
            <a:r>
              <a:rPr lang="zh-TW" altLang="en-US" dirty="0">
                <a:latin typeface="微軟正黑體" panose="020B0604030504040204" pitchFamily="34" charset="-120"/>
                <a:ea typeface="微軟正黑體" panose="020B0604030504040204" pitchFamily="34" charset="-120"/>
              </a:rPr>
              <a:t>可以分成第一項反射率的守恆</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回波強度不會變化</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149C7F70-97BC-4CA6-B496-70314F760B4E}"/>
              </a:ext>
            </a:extLst>
          </p:cNvPr>
          <p:cNvPicPr>
            <a:picLocks noChangeAspect="1"/>
          </p:cNvPicPr>
          <p:nvPr/>
        </p:nvPicPr>
        <p:blipFill>
          <a:blip r:embed="rId2"/>
          <a:stretch>
            <a:fillRect/>
          </a:stretch>
        </p:blipFill>
        <p:spPr>
          <a:xfrm>
            <a:off x="373417" y="2171147"/>
            <a:ext cx="4864140" cy="21610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0644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027714" y="2169000"/>
            <a:ext cx="5928286" cy="2862322"/>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的方法、混合算法和驗證分數：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有幾個參數可以調：</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雷達圖數量</a:t>
            </a:r>
          </a:p>
          <a:p>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每張圖的時間差</a:t>
            </a:r>
          </a:p>
          <a:p>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平滑量</a:t>
            </a:r>
          </a:p>
          <a:p>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反射率閾值</a:t>
            </a:r>
          </a:p>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擴展猜測的數量</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沒回波地方猜風場</a:t>
            </a:r>
            <a:r>
              <a:rPr lang="en-US" altLang="zh-TW" dirty="0">
                <a:latin typeface="微軟正黑體" panose="020B0604030504040204" pitchFamily="34" charset="-120"/>
                <a:ea typeface="微軟正黑體" panose="020B0604030504040204" pitchFamily="34" charset="-120"/>
              </a:rPr>
              <a:t>)</a:t>
            </a:r>
          </a:p>
          <a:p>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向量密度</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運動場密度</a:t>
            </a:r>
            <a:r>
              <a:rPr lang="en-US" altLang="zh-TW" dirty="0">
                <a:latin typeface="微軟正黑體" panose="020B0604030504040204" pitchFamily="34" charset="-120"/>
                <a:ea typeface="微軟正黑體" panose="020B0604030504040204" pitchFamily="34" charset="-120"/>
              </a:rPr>
              <a:t>)</a:t>
            </a:r>
          </a:p>
          <a:p>
            <a:r>
              <a:rPr lang="en-US" altLang="zh-TW" dirty="0">
                <a:latin typeface="微軟正黑體" panose="020B0604030504040204" pitchFamily="34" charset="-120"/>
                <a:ea typeface="微軟正黑體" panose="020B0604030504040204" pitchFamily="34" charset="-120"/>
              </a:rPr>
              <a:t>7.beta</a:t>
            </a:r>
            <a:r>
              <a:rPr lang="zh-TW" altLang="en-US" dirty="0">
                <a:latin typeface="微軟正黑體" panose="020B0604030504040204" pitchFamily="34" charset="-120"/>
                <a:ea typeface="微軟正黑體" panose="020B0604030504040204" pitchFamily="34" charset="-120"/>
              </a:rPr>
              <a:t>跟</a:t>
            </a:r>
            <a:r>
              <a:rPr lang="en-US" altLang="zh-TW" dirty="0" err="1">
                <a:latin typeface="微軟正黑體" panose="020B0604030504040204" pitchFamily="34" charset="-120"/>
                <a:ea typeface="微軟正黑體" panose="020B0604030504040204" pitchFamily="34" charset="-120"/>
              </a:rPr>
              <a:t>gama</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91474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027714" y="2169000"/>
            <a:ext cx="5928286" cy="2585323"/>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的方法、混合算法和驗證分數：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用</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得到運動場，就可以在小區中用雙線性插值到每個網格點：</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其中</a:t>
            </a:r>
            <a:r>
              <a:rPr lang="en-US" altLang="zh-TW" dirty="0" err="1">
                <a:latin typeface="微軟正黑體" panose="020B0604030504040204" pitchFamily="34" charset="-120"/>
                <a:ea typeface="微軟正黑體" panose="020B0604030504040204" pitchFamily="34" charset="-120"/>
              </a:rPr>
              <a:t>tao</a:t>
            </a:r>
            <a:r>
              <a:rPr lang="zh-TW" altLang="en-US" dirty="0">
                <a:latin typeface="微軟正黑體" panose="020B0604030504040204" pitchFamily="34" charset="-120"/>
                <a:ea typeface="微軟正黑體" panose="020B0604030504040204" pitchFamily="34" charset="-120"/>
              </a:rPr>
              <a:t>是預測的整個時間，而</a:t>
            </a:r>
            <a:r>
              <a:rPr lang="en-US" altLang="zh-TW" dirty="0">
                <a:latin typeface="微軟正黑體" panose="020B0604030504040204" pitchFamily="34" charset="-120"/>
                <a:ea typeface="微軟正黑體" panose="020B0604030504040204" pitchFamily="34" charset="-120"/>
              </a:rPr>
              <a:t>alpha</a:t>
            </a:r>
            <a:r>
              <a:rPr lang="zh-TW" altLang="en-US" dirty="0">
                <a:latin typeface="微軟正黑體" panose="020B0604030504040204" pitchFamily="34" charset="-120"/>
                <a:ea typeface="微軟正黑體" panose="020B0604030504040204" pitchFamily="34" charset="-120"/>
              </a:rPr>
              <a:t>是位移向量</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整個時間被分成</a:t>
            </a:r>
            <a:r>
              <a:rPr lang="en-US" altLang="zh-TW" dirty="0">
                <a:latin typeface="微軟正黑體" panose="020B0604030504040204" pitchFamily="34" charset="-120"/>
                <a:ea typeface="微軟正黑體" panose="020B0604030504040204" pitchFamily="34" charset="-120"/>
              </a:rPr>
              <a:t>N</a:t>
            </a:r>
            <a:r>
              <a:rPr lang="zh-TW" altLang="en-US" dirty="0">
                <a:latin typeface="微軟正黑體" panose="020B0604030504040204" pitchFamily="34" charset="-120"/>
                <a:ea typeface="微軟正黑體" panose="020B0604030504040204" pitchFamily="34" charset="-120"/>
              </a:rPr>
              <a:t>個長度為</a:t>
            </a:r>
            <a:r>
              <a:rPr lang="en-US" altLang="zh-TW" dirty="0">
                <a:latin typeface="微軟正黑體" panose="020B0604030504040204" pitchFamily="34" charset="-120"/>
                <a:ea typeface="微軟正黑體" panose="020B0604030504040204" pitchFamily="34" charset="-120"/>
              </a:rPr>
              <a:t>Dt</a:t>
            </a:r>
            <a:r>
              <a:rPr lang="zh-TW" altLang="en-US" dirty="0">
                <a:latin typeface="微軟正黑體" panose="020B0604030504040204" pitchFamily="34" charset="-120"/>
                <a:ea typeface="微軟正黑體" panose="020B0604030504040204" pitchFamily="34" charset="-120"/>
              </a:rPr>
              <a:t>的步長，可在預測過程中允許不同的運動速度，並具有模擬系統旋轉的能力，但是如果有回波地方輻散</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輻合就會產生降水區擴散</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收縮。</a:t>
            </a:r>
            <a:endParaRPr lang="en-US" altLang="zh-TW" dirty="0">
              <a:latin typeface="微軟正黑體" panose="020B0604030504040204" pitchFamily="34" charset="-120"/>
              <a:ea typeface="微軟正黑體" panose="020B0604030504040204" pitchFamily="34" charset="-120"/>
            </a:endParaRPr>
          </a:p>
        </p:txBody>
      </p:sp>
      <p:pic>
        <p:nvPicPr>
          <p:cNvPr id="2052" name="Picture 4">
            <a:extLst>
              <a:ext uri="{FF2B5EF4-FFF2-40B4-BE49-F238E27FC236}">
                <a16:creationId xmlns:a16="http://schemas.microsoft.com/office/drawing/2014/main" id="{3DC1008F-4D9E-430B-BA93-F235078D0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440" y="2408935"/>
            <a:ext cx="3721062" cy="213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94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027714" y="2169000"/>
            <a:ext cx="5928286" cy="2862322"/>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的方法、混合算法和驗證分數：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模式用</a:t>
            </a:r>
            <a:r>
              <a:rPr lang="en-US" altLang="zh-TW" dirty="0">
                <a:latin typeface="微軟正黑體" panose="020B0604030504040204" pitchFamily="34" charset="-120"/>
                <a:ea typeface="微軟正黑體" panose="020B0604030504040204" pitchFamily="34" charset="-120"/>
              </a:rPr>
              <a:t>WRF 3.7.1</a:t>
            </a:r>
            <a:r>
              <a:rPr lang="zh-TW" altLang="en-US"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初始條件：</a:t>
            </a:r>
            <a:r>
              <a:rPr lang="en-US" altLang="zh-TW" dirty="0">
                <a:latin typeface="微軟正黑體" panose="020B0604030504040204" pitchFamily="34" charset="-120"/>
                <a:ea typeface="微軟正黑體" panose="020B0604030504040204" pitchFamily="34" charset="-120"/>
              </a:rPr>
              <a:t>ERA-Interim(</a:t>
            </a:r>
            <a:r>
              <a:rPr lang="zh-TW" altLang="en-US" dirty="0">
                <a:latin typeface="微軟正黑體" panose="020B0604030504040204" pitchFamily="34" charset="-120"/>
                <a:ea typeface="微軟正黑體" panose="020B0604030504040204" pitchFamily="34" charset="-120"/>
              </a:rPr>
              <a:t>前</a:t>
            </a:r>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小時不用</a:t>
            </a:r>
            <a:r>
              <a:rPr lang="en-US" altLang="zh-TW"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 快速輻射傳輸模型（</a:t>
            </a:r>
            <a:r>
              <a:rPr lang="en-US" altLang="zh-TW" dirty="0">
                <a:latin typeface="微軟正黑體" panose="020B0604030504040204" pitchFamily="34" charset="-120"/>
                <a:ea typeface="微軟正黑體" panose="020B0604030504040204" pitchFamily="34" charset="-120"/>
              </a:rPr>
              <a:t>RRTM</a:t>
            </a:r>
            <a:r>
              <a:rPr lang="zh-TW" altLang="en-US"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*長波方案</a:t>
            </a:r>
          </a:p>
          <a:p>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Dudhia</a:t>
            </a:r>
            <a:r>
              <a:rPr lang="zh-TW" altLang="en-US" dirty="0">
                <a:latin typeface="微軟正黑體" panose="020B0604030504040204" pitchFamily="34" charset="-120"/>
                <a:ea typeface="微軟正黑體" panose="020B0604030504040204" pitchFamily="34" charset="-120"/>
              </a:rPr>
              <a:t>短波方案</a:t>
            </a:r>
          </a:p>
          <a:p>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(YSU)</a:t>
            </a:r>
            <a:r>
              <a:rPr lang="zh-TW" altLang="en-US" dirty="0">
                <a:latin typeface="微軟正黑體" panose="020B0604030504040204" pitchFamily="34" charset="-120"/>
                <a:ea typeface="微軟正黑體" panose="020B0604030504040204" pitchFamily="34" charset="-120"/>
              </a:rPr>
              <a:t>行星邊際</a:t>
            </a:r>
          </a:p>
          <a:p>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Grell</a:t>
            </a:r>
            <a:r>
              <a:rPr lang="en-US" altLang="zh-TW" dirty="0">
                <a:latin typeface="微軟正黑體" panose="020B0604030504040204" pitchFamily="34" charset="-120"/>
                <a:ea typeface="微軟正黑體" panose="020B0604030504040204" pitchFamily="34" charset="-120"/>
              </a:rPr>
              <a:t>-Freitas</a:t>
            </a:r>
            <a:r>
              <a:rPr lang="zh-TW" altLang="en-US" dirty="0">
                <a:latin typeface="微軟正黑體" panose="020B0604030504040204" pitchFamily="34" charset="-120"/>
                <a:ea typeface="微軟正黑體" panose="020B0604030504040204" pitchFamily="34" charset="-120"/>
              </a:rPr>
              <a:t>積雲方案</a:t>
            </a: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Goddard Cumulus Ensemble (GCE)</a:t>
            </a:r>
            <a:r>
              <a:rPr lang="zh-TW" altLang="en-US" dirty="0">
                <a:latin typeface="微軟正黑體" panose="020B0604030504040204" pitchFamily="34" charset="-120"/>
                <a:ea typeface="微軟正黑體" panose="020B0604030504040204" pitchFamily="34" charset="-120"/>
              </a:rPr>
              <a:t>雲微物理方案</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76185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997600" y="2213164"/>
            <a:ext cx="5928286" cy="2031325"/>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的方法、混合算法和驗證分數：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沒辦法估計非回波區，故考慮混合方案：</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ref</a:t>
            </a:r>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以外的方法像是分析場</a:t>
            </a:r>
            <a:r>
              <a:rPr lang="en-US" altLang="zh-TW" dirty="0">
                <a:latin typeface="微軟正黑體" panose="020B0604030504040204" pitchFamily="34" charset="-120"/>
                <a:ea typeface="微軟正黑體" panose="020B0604030504040204" pitchFamily="34" charset="-120"/>
              </a:rPr>
              <a:t>or</a:t>
            </a:r>
            <a:r>
              <a:rPr lang="zh-TW" altLang="en-US" dirty="0">
                <a:latin typeface="微軟正黑體" panose="020B0604030504040204" pitchFamily="34" charset="-120"/>
                <a:ea typeface="微軟正黑體" panose="020B0604030504040204" pitchFamily="34" charset="-120"/>
              </a:rPr>
              <a:t>模式</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w</a:t>
            </a:r>
            <a:r>
              <a:rPr lang="zh-TW" altLang="en-US" dirty="0">
                <a:latin typeface="微軟正黑體" panose="020B0604030504040204" pitchFamily="34" charset="-120"/>
                <a:ea typeface="微軟正黑體" panose="020B0604030504040204" pitchFamily="34" charset="-120"/>
              </a:rPr>
              <a:t>是</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跟非</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分別的權重</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A9FD1014-F9E6-4DAC-AC33-F31757F62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57" y="2488439"/>
            <a:ext cx="5746043" cy="1312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18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027714" y="2169000"/>
            <a:ext cx="5928286" cy="2308324"/>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的方法、混合算法和驗證分數：</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每小時對</a:t>
            </a:r>
            <a:r>
              <a:rPr lang="en-US" altLang="zh-TW" dirty="0">
                <a:latin typeface="微軟正黑體" panose="020B0604030504040204" pitchFamily="34" charset="-120"/>
                <a:ea typeface="微軟正黑體" panose="020B0604030504040204" pitchFamily="34" charset="-120"/>
              </a:rPr>
              <a:t>0-4hr</a:t>
            </a:r>
            <a:r>
              <a:rPr lang="zh-TW" altLang="en-US" dirty="0">
                <a:latin typeface="微軟正黑體" panose="020B0604030504040204" pitchFamily="34" charset="-120"/>
                <a:ea typeface="微軟正黑體" panose="020B0604030504040204" pitchFamily="34" charset="-120"/>
              </a:rPr>
              <a:t>臨近預報進行驗證，用連續驗證分數（空間相關係數（</a:t>
            </a:r>
            <a:r>
              <a:rPr lang="en-US" altLang="zh-TW" dirty="0">
                <a:latin typeface="微軟正黑體" panose="020B0604030504040204" pitchFamily="34" charset="-120"/>
                <a:ea typeface="微軟正黑體" panose="020B0604030504040204" pitchFamily="34" charset="-120"/>
              </a:rPr>
              <a:t>SCC</a:t>
            </a:r>
            <a:r>
              <a:rPr lang="zh-TW" altLang="en-US" dirty="0">
                <a:latin typeface="微軟正黑體" panose="020B0604030504040204" pitchFamily="34" charset="-120"/>
                <a:ea typeface="微軟正黑體" panose="020B0604030504040204" pitchFamily="34" charset="-120"/>
              </a:rPr>
              <a:t>）和均方根誤差（</a:t>
            </a:r>
            <a:r>
              <a:rPr lang="en-US" altLang="zh-TW" dirty="0">
                <a:latin typeface="微軟正黑體" panose="020B0604030504040204" pitchFamily="34" charset="-120"/>
                <a:ea typeface="微軟正黑體" panose="020B0604030504040204" pitchFamily="34" charset="-120"/>
              </a:rPr>
              <a:t>RMSE</a:t>
            </a:r>
            <a:r>
              <a:rPr lang="zh-TW" altLang="en-US" dirty="0">
                <a:latin typeface="微軟正黑體" panose="020B0604030504040204" pitchFamily="34" charset="-120"/>
                <a:ea typeface="微軟正黑體" panose="020B0604030504040204" pitchFamily="34" charset="-120"/>
              </a:rPr>
              <a:t>））以及分類分數（檢測概率（</a:t>
            </a:r>
            <a:r>
              <a:rPr lang="en-US" altLang="zh-TW" dirty="0">
                <a:latin typeface="微軟正黑體" panose="020B0604030504040204" pitchFamily="34" charset="-120"/>
                <a:ea typeface="微軟正黑體" panose="020B0604030504040204" pitchFamily="34" charset="-120"/>
              </a:rPr>
              <a:t>POD</a:t>
            </a:r>
            <a:r>
              <a:rPr lang="zh-TW" altLang="en-US" dirty="0">
                <a:latin typeface="微軟正黑體" panose="020B0604030504040204" pitchFamily="34" charset="-120"/>
                <a:ea typeface="微軟正黑體" panose="020B0604030504040204" pitchFamily="34" charset="-120"/>
              </a:rPr>
              <a:t>）和錯誤警報率（</a:t>
            </a:r>
            <a:r>
              <a:rPr lang="en-US" altLang="zh-TW" dirty="0">
                <a:latin typeface="微軟正黑體" panose="020B0604030504040204" pitchFamily="34" charset="-120"/>
                <a:ea typeface="微軟正黑體" panose="020B0604030504040204" pitchFamily="34" charset="-120"/>
              </a:rPr>
              <a:t>FAR</a:t>
            </a:r>
            <a:r>
              <a:rPr lang="zh-TW" altLang="en-US" dirty="0">
                <a:latin typeface="微軟正黑體" panose="020B0604030504040204" pitchFamily="34" charset="-120"/>
                <a:ea typeface="微軟正黑體" panose="020B0604030504040204" pitchFamily="34" charset="-120"/>
              </a:rPr>
              <a:t>）關鍵成功指數（</a:t>
            </a:r>
            <a:r>
              <a:rPr lang="en-US" altLang="zh-TW" dirty="0">
                <a:latin typeface="微軟正黑體" panose="020B0604030504040204" pitchFamily="34" charset="-120"/>
                <a:ea typeface="微軟正黑體" panose="020B0604030504040204" pitchFamily="34" charset="-120"/>
              </a:rPr>
              <a:t>CSI</a:t>
            </a:r>
            <a:r>
              <a:rPr lang="zh-TW" altLang="en-US" dirty="0">
                <a:latin typeface="微軟正黑體" panose="020B0604030504040204" pitchFamily="34" charset="-120"/>
                <a:ea typeface="微軟正黑體" panose="020B0604030504040204" pitchFamily="34" charset="-120"/>
              </a:rPr>
              <a:t>）和公平威脅評分（</a:t>
            </a:r>
            <a:r>
              <a:rPr lang="en-US" altLang="zh-TW" dirty="0">
                <a:latin typeface="微軟正黑體" panose="020B0604030504040204" pitchFamily="34" charset="-120"/>
                <a:ea typeface="微軟正黑體" panose="020B0604030504040204" pitchFamily="34" charset="-120"/>
              </a:rPr>
              <a:t>ETS</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將結果與雨量計進行比較時，只有</a:t>
            </a:r>
            <a:r>
              <a:rPr lang="en-US" altLang="zh-TW" dirty="0">
                <a:latin typeface="微軟正黑體" panose="020B0604030504040204" pitchFamily="34" charset="-120"/>
                <a:ea typeface="微軟正黑體" panose="020B0604030504040204" pitchFamily="34" charset="-120"/>
              </a:rPr>
              <a:t>ETS</a:t>
            </a:r>
            <a:r>
              <a:rPr lang="zh-TW" altLang="en-US" dirty="0">
                <a:latin typeface="微軟正黑體" panose="020B0604030504040204" pitchFamily="34" charset="-120"/>
                <a:ea typeface="微軟正黑體" panose="020B0604030504040204" pitchFamily="34" charset="-120"/>
              </a:rPr>
              <a:t>分數可以驗證雨量計測站位置上的網格點。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DA08AC0D-7CBA-4DDE-91D0-397835B851E7}"/>
              </a:ext>
            </a:extLst>
          </p:cNvPr>
          <p:cNvPicPr>
            <a:picLocks noChangeAspect="1"/>
          </p:cNvPicPr>
          <p:nvPr/>
        </p:nvPicPr>
        <p:blipFill>
          <a:blip r:embed="rId3"/>
          <a:stretch>
            <a:fillRect/>
          </a:stretch>
        </p:blipFill>
        <p:spPr>
          <a:xfrm>
            <a:off x="496022" y="1280434"/>
            <a:ext cx="4954819" cy="4407325"/>
          </a:xfrm>
          <a:prstGeom prst="rect">
            <a:avLst/>
          </a:prstGeom>
        </p:spPr>
      </p:pic>
      <p:pic>
        <p:nvPicPr>
          <p:cNvPr id="7" name="圖片 6">
            <a:extLst>
              <a:ext uri="{FF2B5EF4-FFF2-40B4-BE49-F238E27FC236}">
                <a16:creationId xmlns:a16="http://schemas.microsoft.com/office/drawing/2014/main" id="{AAD61BFB-ABEE-44AF-B156-17F99589DFD0}"/>
              </a:ext>
            </a:extLst>
          </p:cNvPr>
          <p:cNvPicPr>
            <a:picLocks noChangeAspect="1"/>
          </p:cNvPicPr>
          <p:nvPr/>
        </p:nvPicPr>
        <p:blipFill>
          <a:blip r:embed="rId4"/>
          <a:stretch>
            <a:fillRect/>
          </a:stretch>
        </p:blipFill>
        <p:spPr>
          <a:xfrm>
            <a:off x="5346959" y="1310774"/>
            <a:ext cx="6946160" cy="3962511"/>
          </a:xfrm>
          <a:prstGeom prst="rect">
            <a:avLst/>
          </a:prstGeom>
        </p:spPr>
      </p:pic>
    </p:spTree>
    <p:extLst>
      <p:ext uri="{BB962C8B-B14F-4D97-AF65-F5344CB8AC3E}">
        <p14:creationId xmlns:p14="http://schemas.microsoft.com/office/powerpoint/2010/main" val="1154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ppt_x"/>
                                          </p:val>
                                        </p:tav>
                                        <p:tav tm="100000">
                                          <p:val>
                                            <p:strVal val="#ppt_x"/>
                                          </p:val>
                                        </p:tav>
                                      </p:tavLst>
                                    </p:anim>
                                    <p:anim calcmode="lin" valueType="num">
                                      <p:cBhvr additive="base">
                                        <p:cTn id="8" dur="2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 fill="hold"/>
                                        <p:tgtEl>
                                          <p:spTgt spid="7"/>
                                        </p:tgtEl>
                                        <p:attrNameLst>
                                          <p:attrName>ppt_x</p:attrName>
                                        </p:attrNameLst>
                                      </p:cBhvr>
                                      <p:tavLst>
                                        <p:tav tm="0">
                                          <p:val>
                                            <p:strVal val="#ppt_x"/>
                                          </p:val>
                                        </p:tav>
                                        <p:tav tm="100000">
                                          <p:val>
                                            <p:strVal val="#ppt_x"/>
                                          </p:val>
                                        </p:tav>
                                      </p:tavLst>
                                    </p:anim>
                                    <p:anim calcmode="lin" valueType="num">
                                      <p:cBhvr additive="base">
                                        <p:cTn id="12" dur="2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5027714" y="1614091"/>
            <a:ext cx="5928286" cy="3693319"/>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4a</a:t>
            </a:r>
            <a:r>
              <a:rPr lang="zh-TW" altLang="en-US" dirty="0">
                <a:latin typeface="微軟正黑體" panose="020B0604030504040204" pitchFamily="34" charset="-120"/>
                <a:ea typeface="微軟正黑體" panose="020B0604030504040204" pitchFamily="34" charset="-120"/>
              </a:rPr>
              <a:t>節：研究</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運動場與</a:t>
            </a:r>
            <a:r>
              <a:rPr lang="en-US" altLang="zh-TW" dirty="0">
                <a:latin typeface="微軟正黑體" panose="020B0604030504040204" pitchFamily="34" charset="-120"/>
                <a:ea typeface="微軟正黑體" panose="020B0604030504040204" pitchFamily="34" charset="-120"/>
              </a:rPr>
              <a:t>ECMWF</a:t>
            </a:r>
            <a:r>
              <a:rPr lang="zh-TW" altLang="en-US" dirty="0">
                <a:latin typeface="微軟正黑體" panose="020B0604030504040204" pitchFamily="34" charset="-120"/>
                <a:ea typeface="微軟正黑體" panose="020B0604030504040204" pitchFamily="34" charset="-120"/>
              </a:rPr>
              <a:t>的再分析風場之間的相關性，以一個颱風案例證明，將</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風與再分析風混合在一起具有緩解</a:t>
            </a:r>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臨近預報中的變形問題的潛力。</a:t>
            </a:r>
          </a:p>
          <a:p>
            <a:endParaRPr lang="zh-TW" altLang="en-US"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駛流對颱風路徑影響很大，故檢查</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運動場與駛流之間是否有相關性</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颱風是正壓系統，只要旋轉循環繼續進行，</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風和再分析風場就存在相當好的相關性。</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兩小時就型變，四小時更明顯，因為</a:t>
            </a:r>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無法捕獲雨帶區域以外的風場旋轉結構。</a:t>
            </a:r>
          </a:p>
          <a:p>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結合</a:t>
            </a:r>
            <a:r>
              <a:rPr lang="en-US" altLang="zh-TW" dirty="0">
                <a:latin typeface="微軟正黑體" panose="020B0604030504040204" pitchFamily="34" charset="-120"/>
                <a:ea typeface="微軟正黑體" panose="020B0604030504040204" pitchFamily="34" charset="-120"/>
              </a:rPr>
              <a:t>ECMWF</a:t>
            </a:r>
            <a:r>
              <a:rPr lang="zh-TW" altLang="en-US" dirty="0">
                <a:latin typeface="微軟正黑體" panose="020B0604030504040204" pitchFamily="34" charset="-120"/>
                <a:ea typeface="微軟正黑體" panose="020B0604030504040204" pitchFamily="34" charset="-120"/>
              </a:rPr>
              <a:t>的再分析風場</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和再分析場用相等的加權係數</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混合運動場跟</a:t>
            </a:r>
            <a:r>
              <a:rPr lang="en-US" altLang="zh-TW" dirty="0" err="1">
                <a:latin typeface="微軟正黑體" panose="020B0604030504040204" pitchFamily="34" charset="-120"/>
                <a:ea typeface="微軟正黑體" panose="020B0604030504040204" pitchFamily="34" charset="-120"/>
              </a:rPr>
              <a:t>obs</a:t>
            </a:r>
            <a:r>
              <a:rPr lang="zh-TW" altLang="en-US" dirty="0">
                <a:latin typeface="微軟正黑體" panose="020B0604030504040204" pitchFamily="34" charset="-120"/>
                <a:ea typeface="微軟正黑體" panose="020B0604030504040204" pitchFamily="34" charset="-120"/>
              </a:rPr>
              <a:t>比有比較好</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有提高</a:t>
            </a:r>
            <a:r>
              <a:rPr lang="en-US" altLang="zh-TW" dirty="0">
                <a:latin typeface="微軟正黑體" panose="020B0604030504040204" pitchFamily="34" charset="-120"/>
                <a:ea typeface="微軟正黑體" panose="020B0604030504040204" pitchFamily="34" charset="-120"/>
              </a:rPr>
              <a:t>QPN</a:t>
            </a:r>
            <a:r>
              <a:rPr lang="zh-TW" altLang="en-US" dirty="0">
                <a:latin typeface="微軟正黑體" panose="020B0604030504040204" pitchFamily="34" charset="-120"/>
                <a:ea typeface="微軟正黑體" panose="020B0604030504040204" pitchFamily="34" charset="-120"/>
              </a:rPr>
              <a:t>的潛力。</a:t>
            </a:r>
            <a:endParaRPr lang="en-US" altLang="zh-TW" dirty="0">
              <a:latin typeface="微軟正黑體" panose="020B0604030504040204" pitchFamily="34" charset="-120"/>
              <a:ea typeface="微軟正黑體" panose="020B0604030504040204" pitchFamily="34" charset="-120"/>
            </a:endParaRPr>
          </a:p>
        </p:txBody>
      </p:sp>
      <p:pic>
        <p:nvPicPr>
          <p:cNvPr id="20" name="Picture 2">
            <a:extLst>
              <a:ext uri="{FF2B5EF4-FFF2-40B4-BE49-F238E27FC236}">
                <a16:creationId xmlns:a16="http://schemas.microsoft.com/office/drawing/2014/main" id="{BB6283DE-C76B-4DED-9ABB-AC444C35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257" y="1233420"/>
            <a:ext cx="3853813" cy="448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10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97828" y="2018792"/>
            <a:ext cx="5580157" cy="3570208"/>
          </a:xfrm>
          <a:prstGeom prst="rect">
            <a:avLst/>
          </a:prstGeom>
        </p:spPr>
        <p:txBody>
          <a:bodyPr wrap="square">
            <a:spAutoFit/>
          </a:bodyPr>
          <a:lstStyle/>
          <a:p>
            <a:pPr algn="just"/>
            <a:r>
              <a:rPr lang="zh-TW" altLang="en-US" dirty="0">
                <a:latin typeface="微軟正黑體" panose="020B0604030504040204" pitchFamily="34" charset="-120"/>
                <a:ea typeface="微軟正黑體" panose="020B0604030504040204" pitchFamily="34" charset="-120"/>
              </a:rPr>
              <a:t>預報方法</a:t>
            </a:r>
            <a:endParaRPr lang="en-US" altLang="zh-TW" dirty="0">
              <a:latin typeface="微軟正黑體" panose="020B0604030504040204" pitchFamily="34" charset="-120"/>
              <a:ea typeface="微軟正黑體" panose="020B0604030504040204" pitchFamily="34" charset="-120"/>
            </a:endParaRPr>
          </a:p>
          <a:p>
            <a:pPr algn="just"/>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數值天氣預報</a:t>
            </a:r>
            <a:r>
              <a:rPr lang="en-US" altLang="zh-TW" dirty="0">
                <a:latin typeface="微軟正黑體" panose="020B0604030504040204" pitchFamily="34" charset="-120"/>
                <a:ea typeface="微軟正黑體" panose="020B0604030504040204" pitchFamily="34" charset="-120"/>
              </a:rPr>
              <a:t>(NWP):</a:t>
            </a:r>
            <a:r>
              <a:rPr lang="zh-TW" altLang="en-US" dirty="0">
                <a:latin typeface="微軟正黑體" panose="020B0604030504040204" pitchFamily="34" charset="-120"/>
                <a:ea typeface="微軟正黑體" panose="020B0604030504040204" pitchFamily="34" charset="-120"/>
              </a:rPr>
              <a:t>在小尺度預測上有限，但近年也試著改善</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外推模型</a:t>
            </a:r>
            <a:r>
              <a:rPr lang="en-US" altLang="zh-TW" dirty="0">
                <a:latin typeface="微軟正黑體" panose="020B0604030504040204" pitchFamily="34" charset="-120"/>
                <a:ea typeface="微軟正黑體" panose="020B0604030504040204" pitchFamily="34" charset="-120"/>
              </a:rPr>
              <a:t>(advective nowcasting):</a:t>
            </a:r>
            <a:r>
              <a:rPr lang="zh-TW" altLang="en-US" dirty="0">
                <a:latin typeface="微軟正黑體" panose="020B0604030504040204" pitchFamily="34" charset="-120"/>
                <a:ea typeface="微軟正黑體" panose="020B0604030504040204" pitchFamily="34" charset="-120"/>
              </a:rPr>
              <a:t>基於從雷達或衛星觀測中，推斷當前天氣的技術</a:t>
            </a:r>
            <a:endParaRPr lang="en-US" altLang="zh-TW" dirty="0">
              <a:latin typeface="微軟正黑體" panose="020B0604030504040204" pitchFamily="34" charset="-120"/>
              <a:ea typeface="微軟正黑體" panose="020B0604030504040204" pitchFamily="34" charset="-120"/>
            </a:endParaRPr>
          </a:p>
          <a:p>
            <a:pPr algn="just"/>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在過去的幾十年中，</a:t>
            </a:r>
            <a:r>
              <a:rPr lang="en-US" altLang="zh-TW" dirty="0">
                <a:latin typeface="微軟正黑體" panose="020B0604030504040204" pitchFamily="34" charset="-120"/>
                <a:ea typeface="微軟正黑體" panose="020B0604030504040204" pitchFamily="34" charset="-120"/>
              </a:rPr>
              <a:t>Nowcasting</a:t>
            </a:r>
            <a:r>
              <a:rPr lang="zh-TW" altLang="en-US" dirty="0">
                <a:latin typeface="微軟正黑體" panose="020B0604030504040204" pitchFamily="34" charset="-120"/>
                <a:ea typeface="微軟正黑體" panose="020B0604030504040204" pitchFamily="34" charset="-120"/>
              </a:rPr>
              <a:t>在對流鄰近預報上有所改進，但整體還是比不上</a:t>
            </a:r>
            <a:r>
              <a:rPr lang="en-US" altLang="zh-TW" dirty="0">
                <a:latin typeface="微軟正黑體" panose="020B0604030504040204" pitchFamily="34" charset="-120"/>
                <a:ea typeface="微軟正黑體" panose="020B0604030504040204" pitchFamily="34" charset="-120"/>
              </a:rPr>
              <a:t>NWP</a:t>
            </a:r>
            <a:r>
              <a:rPr lang="zh-TW" altLang="en-US" dirty="0">
                <a:latin typeface="微軟正黑體" panose="020B0604030504040204" pitchFamily="34" charset="-120"/>
                <a:ea typeface="微軟正黑體" panose="020B0604030504040204" pitchFamily="34" charset="-120"/>
              </a:rPr>
              <a:t>，因為它們缺乏對整個大氣狀態的建模的能力，如果沒有傳統的</a:t>
            </a:r>
            <a:r>
              <a:rPr lang="en-US" altLang="zh-TW" dirty="0">
                <a:latin typeface="微軟正黑體" panose="020B0604030504040204" pitchFamily="34" charset="-120"/>
                <a:ea typeface="微軟正黑體" panose="020B0604030504040204" pitchFamily="34" charset="-120"/>
              </a:rPr>
              <a:t>DA</a:t>
            </a:r>
            <a:r>
              <a:rPr lang="zh-TW" altLang="en-US" dirty="0">
                <a:latin typeface="微軟正黑體" panose="020B0604030504040204" pitchFamily="34" charset="-120"/>
                <a:ea typeface="微軟正黑體" panose="020B0604030504040204" pitchFamily="34" charset="-120"/>
              </a:rPr>
              <a:t>步驟，也無法保證其預測的自洽性。</a:t>
            </a:r>
            <a:endParaRPr lang="en-US" altLang="zh-TW" dirty="0">
              <a:latin typeface="微軟正黑體" panose="020B0604030504040204" pitchFamily="34" charset="-120"/>
              <a:ea typeface="微軟正黑體" panose="020B0604030504040204" pitchFamily="34" charset="-120"/>
            </a:endParaRPr>
          </a:p>
          <a:p>
            <a:pPr algn="just"/>
            <a:endParaRPr lang="en-US" altLang="zh-TW" sz="1400" dirty="0">
              <a:latin typeface="微軟正黑體" panose="020B0604030504040204" pitchFamily="34" charset="-120"/>
              <a:ea typeface="微軟正黑體" panose="020B0604030504040204" pitchFamily="34" charset="-120"/>
            </a:endParaRPr>
          </a:p>
          <a:p>
            <a:pPr algn="just"/>
            <a:endParaRPr lang="zh-CN" altLang="en-US" sz="1400" dirty="0">
              <a:latin typeface="微軟正黑體" panose="020B0604030504040204" pitchFamily="34" charset="-120"/>
              <a:ea typeface="微軟正黑體" panose="020B0604030504040204" pitchFamily="34" charset="-120"/>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6785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字方塊 20">
            <a:extLst>
              <a:ext uri="{FF2B5EF4-FFF2-40B4-BE49-F238E27FC236}">
                <a16:creationId xmlns:a16="http://schemas.microsoft.com/office/drawing/2014/main" id="{A88043BF-E7A0-497A-BBA2-49A6818045A2}"/>
              </a:ext>
            </a:extLst>
          </p:cNvPr>
          <p:cNvSpPr txBox="1"/>
          <p:nvPr/>
        </p:nvSpPr>
        <p:spPr>
          <a:xfrm>
            <a:off x="5262386" y="1701991"/>
            <a:ext cx="6094428" cy="3693319"/>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4b</a:t>
            </a:r>
            <a:r>
              <a:rPr lang="zh-TW" altLang="en-US" dirty="0">
                <a:latin typeface="微軟正黑體" panose="020B0604030504040204" pitchFamily="34" charset="-120"/>
                <a:ea typeface="微軟正黑體" panose="020B0604030504040204" pitchFamily="34" charset="-120"/>
              </a:rPr>
              <a:t>節：展示</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風與</a:t>
            </a:r>
            <a:r>
              <a:rPr lang="en-US" altLang="zh-TW" dirty="0">
                <a:latin typeface="微軟正黑體" panose="020B0604030504040204" pitchFamily="34" charset="-120"/>
                <a:ea typeface="微軟正黑體" panose="020B0604030504040204" pitchFamily="34" charset="-120"/>
              </a:rPr>
              <a:t>WRF</a:t>
            </a:r>
            <a:r>
              <a:rPr lang="zh-TW" altLang="en-US" dirty="0">
                <a:latin typeface="微軟正黑體" panose="020B0604030504040204" pitchFamily="34" charset="-120"/>
                <a:ea typeface="微軟正黑體" panose="020B0604030504040204" pitchFamily="34" charset="-120"/>
              </a:rPr>
              <a:t>預測風混合的可行性，還進行了一系列靈敏度測試，以獲得混合系統的最佳設置。</a:t>
            </a:r>
          </a:p>
          <a:p>
            <a:endParaRPr lang="zh-TW" altLang="en-US"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用</a:t>
            </a:r>
            <a:r>
              <a:rPr lang="en-US" altLang="zh-TW" dirty="0">
                <a:latin typeface="微軟正黑體" panose="020B0604030504040204" pitchFamily="34" charset="-120"/>
                <a:ea typeface="微軟正黑體" panose="020B0604030504040204" pitchFamily="34" charset="-120"/>
              </a:rPr>
              <a:t>WRF</a:t>
            </a:r>
            <a:r>
              <a:rPr lang="zh-TW" altLang="en-US" dirty="0">
                <a:latin typeface="微軟正黑體" panose="020B0604030504040204" pitchFamily="34" charset="-120"/>
                <a:ea typeface="微軟正黑體" panose="020B0604030504040204" pitchFamily="34" charset="-120"/>
              </a:rPr>
              <a:t>作更精細的混合</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用四種模型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低解析</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、高解析</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、低解析</a:t>
            </a:r>
            <a:r>
              <a:rPr lang="en-US" altLang="zh-TW" dirty="0">
                <a:latin typeface="微軟正黑體" panose="020B0604030504040204" pitchFamily="34" charset="-120"/>
                <a:ea typeface="微軟正黑體" panose="020B0604030504040204" pitchFamily="34" charset="-120"/>
              </a:rPr>
              <a:t>VET+WRF</a:t>
            </a:r>
            <a:r>
              <a:rPr lang="zh-TW" altLang="en-US" dirty="0">
                <a:latin typeface="微軟正黑體" panose="020B0604030504040204" pitchFamily="34" charset="-120"/>
                <a:ea typeface="微軟正黑體" panose="020B0604030504040204" pitchFamily="34" charset="-120"/>
              </a:rPr>
              <a:t>、高解析</a:t>
            </a:r>
            <a:r>
              <a:rPr lang="en-US" altLang="zh-TW" dirty="0">
                <a:latin typeface="微軟正黑體" panose="020B0604030504040204" pitchFamily="34" charset="-120"/>
                <a:ea typeface="微軟正黑體" panose="020B0604030504040204" pitchFamily="34" charset="-120"/>
              </a:rPr>
              <a:t>VET+WRF)+4</a:t>
            </a:r>
            <a:r>
              <a:rPr lang="zh-TW" altLang="en-US" dirty="0">
                <a:latin typeface="微軟正黑體" panose="020B0604030504040204" pitchFamily="34" charset="-120"/>
                <a:ea typeface="微軟正黑體" panose="020B0604030504040204" pitchFamily="34" charset="-120"/>
              </a:rPr>
              <a:t>個颱風案例的平均</a:t>
            </a:r>
            <a:r>
              <a:rPr lang="en-US" altLang="zh-TW" dirty="0">
                <a:latin typeface="微軟正黑體" panose="020B0604030504040204" pitchFamily="34" charset="-120"/>
                <a:ea typeface="微軟正黑體" panose="020B0604030504040204" pitchFamily="34" charset="-120"/>
              </a:rPr>
              <a:t>SCC</a:t>
            </a:r>
            <a:r>
              <a:rPr lang="zh-TW" altLang="en-US" dirty="0">
                <a:latin typeface="微軟正黑體" panose="020B0604030504040204" pitchFamily="34" charset="-120"/>
                <a:ea typeface="微軟正黑體" panose="020B0604030504040204" pitchFamily="34" charset="-120"/>
              </a:rPr>
              <a:t>分數驗證，得到小結論：</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*不同解析度沒差</a:t>
            </a:r>
          </a:p>
          <a:p>
            <a:r>
              <a:rPr lang="zh-TW" altLang="en-US" dirty="0">
                <a:latin typeface="微軟正黑體" panose="020B0604030504040204" pitchFamily="34" charset="-120"/>
                <a:ea typeface="微軟正黑體" panose="020B0604030504040204" pitchFamily="34" charset="-120"/>
              </a:rPr>
              <a:t>*混合模型</a:t>
            </a:r>
            <a:r>
              <a:rPr lang="en-US" altLang="zh-TW" dirty="0">
                <a:latin typeface="微軟正黑體" panose="020B0604030504040204" pitchFamily="34" charset="-120"/>
                <a:ea typeface="微軟正黑體" panose="020B0604030504040204" pitchFamily="34" charset="-120"/>
              </a:rPr>
              <a:t>2hr</a:t>
            </a:r>
            <a:r>
              <a:rPr lang="zh-TW" altLang="en-US" dirty="0">
                <a:latin typeface="微軟正黑體" panose="020B0604030504040204" pitchFamily="34" charset="-120"/>
                <a:ea typeface="微軟正黑體" panose="020B0604030504040204" pitchFamily="34" charset="-120"/>
              </a:rPr>
              <a:t>後有改善</a:t>
            </a:r>
          </a:p>
          <a:p>
            <a:r>
              <a:rPr lang="zh-TW" altLang="en-US" dirty="0">
                <a:latin typeface="微軟正黑體" panose="020B0604030504040204" pitchFamily="34" charset="-120"/>
                <a:ea typeface="微軟正黑體" panose="020B0604030504040204" pitchFamily="34" charset="-120"/>
              </a:rPr>
              <a:t>*高解析度</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WRF</a:t>
            </a:r>
            <a:r>
              <a:rPr lang="zh-TW" altLang="en-US" dirty="0">
                <a:latin typeface="微軟正黑體" panose="020B0604030504040204" pitchFamily="34" charset="-120"/>
                <a:ea typeface="微軟正黑體" panose="020B0604030504040204" pitchFamily="34" charset="-120"/>
              </a:rPr>
              <a:t>最讚</a:t>
            </a:r>
          </a:p>
          <a:p>
            <a:r>
              <a:rPr lang="zh-TW" altLang="en-US" dirty="0">
                <a:latin typeface="微軟正黑體" panose="020B0604030504040204" pitchFamily="34" charset="-120"/>
                <a:ea typeface="微軟正黑體" panose="020B0604030504040204" pitchFamily="34" charset="-120"/>
              </a:rPr>
              <a:t>*用不同高度</a:t>
            </a:r>
            <a:r>
              <a:rPr lang="en-US" altLang="zh-TW" dirty="0">
                <a:latin typeface="微軟正黑體" panose="020B0604030504040204" pitchFamily="34" charset="-120"/>
                <a:ea typeface="微軟正黑體" panose="020B0604030504040204" pitchFamily="34" charset="-120"/>
              </a:rPr>
              <a:t>WRF</a:t>
            </a:r>
            <a:r>
              <a:rPr lang="zh-TW" altLang="en-US" dirty="0">
                <a:latin typeface="微軟正黑體" panose="020B0604030504040204" pitchFamily="34" charset="-120"/>
                <a:ea typeface="微軟正黑體" panose="020B0604030504040204" pitchFamily="34" charset="-120"/>
              </a:rPr>
              <a:t>水平風沒差</a:t>
            </a:r>
          </a:p>
          <a:p>
            <a:r>
              <a:rPr lang="zh-TW" altLang="en-US" dirty="0">
                <a:latin typeface="微軟正黑體" panose="020B0604030504040204" pitchFamily="34" charset="-120"/>
                <a:ea typeface="微軟正黑體" panose="020B0604030504040204" pitchFamily="34" charset="-120"/>
              </a:rPr>
              <a:t>*做有</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無迴波區域</a:t>
            </a:r>
            <a:r>
              <a:rPr lang="en-US" altLang="zh-TW" dirty="0">
                <a:latin typeface="微軟正黑體" panose="020B0604030504040204" pitchFamily="34" charset="-120"/>
                <a:ea typeface="微軟正黑體" panose="020B0604030504040204" pitchFamily="34" charset="-120"/>
              </a:rPr>
              <a:t>VET/WRF</a:t>
            </a:r>
            <a:r>
              <a:rPr lang="zh-TW" altLang="en-US" dirty="0">
                <a:latin typeface="微軟正黑體" panose="020B0604030504040204" pitchFamily="34" charset="-120"/>
                <a:ea typeface="微軟正黑體" panose="020B0604030504040204" pitchFamily="34" charset="-120"/>
              </a:rPr>
              <a:t>不同權重，可知無回波區域中的*運動場結合模型預測風場可以得到更好的效果。</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混合模型減少變形</a:t>
            </a:r>
          </a:p>
        </p:txBody>
      </p:sp>
      <p:pic>
        <p:nvPicPr>
          <p:cNvPr id="6148" name="Picture 4">
            <a:extLst>
              <a:ext uri="{FF2B5EF4-FFF2-40B4-BE49-F238E27FC236}">
                <a16:creationId xmlns:a16="http://schemas.microsoft.com/office/drawing/2014/main" id="{B83875AA-FB4F-41F0-9F3D-BC7BBE593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03" y="1420457"/>
            <a:ext cx="4794779" cy="397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217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字方塊 20">
            <a:extLst>
              <a:ext uri="{FF2B5EF4-FFF2-40B4-BE49-F238E27FC236}">
                <a16:creationId xmlns:a16="http://schemas.microsoft.com/office/drawing/2014/main" id="{A88043BF-E7A0-497A-BBA2-49A6818045A2}"/>
              </a:ext>
            </a:extLst>
          </p:cNvPr>
          <p:cNvSpPr txBox="1"/>
          <p:nvPr/>
        </p:nvSpPr>
        <p:spPr>
          <a:xfrm>
            <a:off x="1416000" y="1593885"/>
            <a:ext cx="6840000" cy="3693319"/>
          </a:xfrm>
          <a:prstGeom prst="rect">
            <a:avLst/>
          </a:prstGeom>
          <a:noFill/>
        </p:spPr>
        <p:txBody>
          <a:bodyPr wrap="square">
            <a:spAutoFit/>
          </a:bodyPr>
          <a:lstStyle/>
          <a:p>
            <a:pPr algn="l"/>
            <a:r>
              <a:rPr lang="zh-TW" altLang="en-US" b="0" i="0" dirty="0">
                <a:solidFill>
                  <a:srgbClr val="333333"/>
                </a:solidFill>
                <a:effectLst/>
                <a:latin typeface="微軟正黑體" panose="020B0604030504040204" pitchFamily="34" charset="-120"/>
                <a:ea typeface="微軟正黑體" panose="020B0604030504040204" pitchFamily="34" charset="-120"/>
              </a:rPr>
              <a:t>看</a:t>
            </a:r>
            <a:r>
              <a:rPr lang="en-US" altLang="zh-TW" b="0" i="0" dirty="0">
                <a:solidFill>
                  <a:srgbClr val="333333"/>
                </a:solidFill>
                <a:effectLst/>
                <a:latin typeface="微軟正黑體" panose="020B0604030504040204" pitchFamily="34" charset="-120"/>
                <a:ea typeface="微軟正黑體" panose="020B0604030504040204" pitchFamily="34" charset="-120"/>
              </a:rPr>
              <a:t>SCC</a:t>
            </a:r>
            <a:r>
              <a:rPr lang="zh-TW" altLang="en-US" b="0" i="0" dirty="0">
                <a:solidFill>
                  <a:srgbClr val="333333"/>
                </a:solidFill>
                <a:effectLst/>
                <a:latin typeface="微軟正黑體" panose="020B0604030504040204" pitchFamily="34" charset="-120"/>
                <a:ea typeface="微軟正黑體" panose="020B0604030504040204" pitchFamily="34" charset="-120"/>
              </a:rPr>
              <a:t>分數：</a:t>
            </a:r>
            <a:r>
              <a:rPr lang="en-US" altLang="zh-TW" b="0" i="0" dirty="0">
                <a:solidFill>
                  <a:srgbClr val="333333"/>
                </a:solidFill>
                <a:effectLst/>
                <a:latin typeface="微軟正黑體" panose="020B0604030504040204" pitchFamily="34" charset="-120"/>
                <a:ea typeface="微軟正黑體" panose="020B0604030504040204" pitchFamily="34" charset="-120"/>
              </a:rPr>
              <a:t>MAPLE</a:t>
            </a:r>
            <a:r>
              <a:rPr lang="zh-TW" altLang="en-US" b="0" i="0" dirty="0">
                <a:solidFill>
                  <a:srgbClr val="333333"/>
                </a:solidFill>
                <a:effectLst/>
                <a:latin typeface="微軟正黑體" panose="020B0604030504040204" pitchFamily="34" charset="-120"/>
                <a:ea typeface="微軟正黑體" panose="020B0604030504040204" pitchFamily="34" charset="-120"/>
              </a:rPr>
              <a:t>在</a:t>
            </a:r>
            <a:r>
              <a:rPr lang="en-US" altLang="zh-TW" b="0" i="0" dirty="0">
                <a:solidFill>
                  <a:srgbClr val="333333"/>
                </a:solidFill>
                <a:effectLst/>
                <a:latin typeface="微軟正黑體" panose="020B0604030504040204" pitchFamily="34" charset="-120"/>
                <a:ea typeface="微軟正黑體" panose="020B0604030504040204" pitchFamily="34" charset="-120"/>
              </a:rPr>
              <a:t>0-2hr</a:t>
            </a:r>
            <a:r>
              <a:rPr lang="zh-TW" altLang="en-US" b="0" i="0" dirty="0">
                <a:solidFill>
                  <a:srgbClr val="333333"/>
                </a:solidFill>
                <a:effectLst/>
                <a:latin typeface="微軟正黑體" panose="020B0604030504040204" pitchFamily="34" charset="-120"/>
                <a:ea typeface="微軟正黑體" panose="020B0604030504040204" pitchFamily="34" charset="-120"/>
              </a:rPr>
              <a:t>較佳，</a:t>
            </a:r>
            <a:r>
              <a:rPr lang="en-US" altLang="zh-TW" b="0" i="0" dirty="0">
                <a:solidFill>
                  <a:srgbClr val="333333"/>
                </a:solidFill>
                <a:effectLst/>
                <a:latin typeface="微軟正黑體" panose="020B0604030504040204" pitchFamily="34" charset="-120"/>
                <a:ea typeface="微軟正黑體" panose="020B0604030504040204" pitchFamily="34" charset="-120"/>
              </a:rPr>
              <a:t>MAPLE_WRF</a:t>
            </a:r>
            <a:r>
              <a:rPr lang="zh-TW" altLang="en-US" b="0" i="0" dirty="0">
                <a:solidFill>
                  <a:srgbClr val="333333"/>
                </a:solidFill>
                <a:effectLst/>
                <a:latin typeface="微軟正黑體" panose="020B0604030504040204" pitchFamily="34" charset="-120"/>
                <a:ea typeface="微軟正黑體" panose="020B0604030504040204" pitchFamily="34" charset="-120"/>
              </a:rPr>
              <a:t>在</a:t>
            </a:r>
            <a:r>
              <a:rPr lang="en-US" altLang="zh-TW" b="0" i="0" dirty="0">
                <a:solidFill>
                  <a:srgbClr val="333333"/>
                </a:solidFill>
                <a:effectLst/>
                <a:latin typeface="微軟正黑體" panose="020B0604030504040204" pitchFamily="34" charset="-120"/>
                <a:ea typeface="微軟正黑體" panose="020B0604030504040204" pitchFamily="34" charset="-120"/>
              </a:rPr>
              <a:t>2-4hr</a:t>
            </a:r>
            <a:r>
              <a:rPr lang="zh-TW" altLang="en-US" b="0" i="0" dirty="0">
                <a:solidFill>
                  <a:srgbClr val="333333"/>
                </a:solidFill>
                <a:effectLst/>
                <a:latin typeface="微軟正黑體" panose="020B0604030504040204" pitchFamily="34" charset="-120"/>
                <a:ea typeface="微軟正黑體" panose="020B0604030504040204" pitchFamily="34" charset="-120"/>
              </a:rPr>
              <a:t>較佳：</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algn="l"/>
            <a:endParaRPr lang="en-US" altLang="zh-TW" dirty="0">
              <a:solidFill>
                <a:srgbClr val="333333"/>
              </a:solidFill>
              <a:latin typeface="微軟正黑體" panose="020B0604030504040204" pitchFamily="34" charset="-120"/>
              <a:ea typeface="微軟正黑體" panose="020B0604030504040204" pitchFamily="34" charset="-120"/>
            </a:endParaRPr>
          </a:p>
          <a:p>
            <a:pPr algn="l"/>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algn="l"/>
            <a:endParaRPr lang="en-US" altLang="zh-TW" dirty="0">
              <a:solidFill>
                <a:srgbClr val="333333"/>
              </a:solidFill>
              <a:latin typeface="微軟正黑體" panose="020B0604030504040204" pitchFamily="34" charset="-120"/>
              <a:ea typeface="微軟正黑體" panose="020B0604030504040204" pitchFamily="34" charset="-120"/>
            </a:endParaRPr>
          </a:p>
          <a:p>
            <a:pPr algn="l"/>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algn="l"/>
            <a:endParaRPr lang="en-US" altLang="zh-TW" dirty="0">
              <a:solidFill>
                <a:srgbClr val="333333"/>
              </a:solidFill>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微軟正黑體" panose="020B0604030504040204" pitchFamily="34" charset="-120"/>
                <a:ea typeface="微軟正黑體" panose="020B0604030504040204" pitchFamily="34" charset="-120"/>
              </a:rPr>
              <a:t>更多驗證</a:t>
            </a:r>
            <a:r>
              <a:rPr lang="en-US" altLang="zh-TW" b="0" i="0" dirty="0">
                <a:solidFill>
                  <a:srgbClr val="333333"/>
                </a:solidFill>
                <a:effectLst/>
                <a:latin typeface="微軟正黑體" panose="020B0604030504040204" pitchFamily="34" charset="-120"/>
                <a:ea typeface="微軟正黑體" panose="020B0604030504040204" pitchFamily="34" charset="-120"/>
              </a:rPr>
              <a:t>(</a:t>
            </a:r>
            <a:r>
              <a:rPr lang="zh-TW" altLang="en-US" b="0" i="0" dirty="0">
                <a:solidFill>
                  <a:srgbClr val="333333"/>
                </a:solidFill>
                <a:effectLst/>
                <a:latin typeface="微軟正黑體" panose="020B0604030504040204" pitchFamily="34" charset="-120"/>
                <a:ea typeface="微軟正黑體" panose="020B0604030504040204" pitchFamily="34" charset="-120"/>
              </a:rPr>
              <a:t>兩種閾值</a:t>
            </a:r>
            <a:r>
              <a:rPr lang="en-US" altLang="zh-TW" b="0" i="0" dirty="0">
                <a:solidFill>
                  <a:srgbClr val="333333"/>
                </a:solidFill>
                <a:effectLst/>
                <a:latin typeface="微軟正黑體" panose="020B0604030504040204" pitchFamily="34" charset="-120"/>
                <a:ea typeface="微軟正黑體" panose="020B0604030504040204" pitchFamily="34" charset="-120"/>
              </a:rPr>
              <a:t>15/35dbz)</a:t>
            </a:r>
            <a:r>
              <a:rPr lang="zh-TW" altLang="en-US" b="0" i="0" dirty="0">
                <a:solidFill>
                  <a:srgbClr val="333333"/>
                </a:solidFill>
                <a:effectLst/>
                <a:latin typeface="微軟正黑體" panose="020B0604030504040204" pitchFamily="34" charset="-120"/>
                <a:ea typeface="微軟正黑體" panose="020B0604030504040204" pitchFamily="34" charset="-120"/>
              </a:rPr>
              <a:t>：</a:t>
            </a:r>
          </a:p>
          <a:p>
            <a:pPr algn="l"/>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algn="l"/>
            <a:endParaRPr lang="en-US" altLang="zh-TW" dirty="0">
              <a:solidFill>
                <a:srgbClr val="333333"/>
              </a:solidFill>
              <a:latin typeface="微軟正黑體" panose="020B0604030504040204" pitchFamily="34" charset="-120"/>
              <a:ea typeface="微軟正黑體" panose="020B0604030504040204" pitchFamily="34" charset="-120"/>
            </a:endParaRPr>
          </a:p>
          <a:p>
            <a:pPr algn="l"/>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algn="l"/>
            <a:endParaRPr lang="en-US" altLang="zh-TW" dirty="0">
              <a:solidFill>
                <a:srgbClr val="333333"/>
              </a:solidFill>
              <a:latin typeface="微軟正黑體" panose="020B0604030504040204" pitchFamily="34" charset="-120"/>
              <a:ea typeface="微軟正黑體" panose="020B0604030504040204" pitchFamily="34" charset="-120"/>
            </a:endParaRPr>
          </a:p>
          <a:p>
            <a:pPr algn="l"/>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333333"/>
                </a:solidFill>
                <a:effectLst/>
                <a:latin typeface="微軟正黑體" panose="020B0604030504040204" pitchFamily="34" charset="-120"/>
                <a:ea typeface="微軟正黑體" panose="020B0604030504040204" pitchFamily="34" charset="-120"/>
              </a:rPr>
              <a:t>0-4hr</a:t>
            </a:r>
            <a:r>
              <a:rPr lang="zh-TW" altLang="en-US" b="0" i="0" dirty="0">
                <a:solidFill>
                  <a:srgbClr val="333333"/>
                </a:solidFill>
                <a:effectLst/>
                <a:latin typeface="微軟正黑體" panose="020B0604030504040204" pitchFamily="34" charset="-120"/>
                <a:ea typeface="微軟正黑體" panose="020B0604030504040204" pitchFamily="34" charset="-120"/>
              </a:rPr>
              <a:t>臨近預報中，</a:t>
            </a:r>
            <a:r>
              <a:rPr lang="en-US" altLang="zh-TW" b="0" i="0" dirty="0">
                <a:solidFill>
                  <a:srgbClr val="333333"/>
                </a:solidFill>
                <a:effectLst/>
                <a:latin typeface="微軟正黑體" panose="020B0604030504040204" pitchFamily="34" charset="-120"/>
                <a:ea typeface="微軟正黑體" panose="020B0604030504040204" pitchFamily="34" charset="-120"/>
              </a:rPr>
              <a:t>nowcasting</a:t>
            </a:r>
            <a:r>
              <a:rPr lang="zh-TW" altLang="en-US" b="0" i="0" dirty="0">
                <a:solidFill>
                  <a:srgbClr val="333333"/>
                </a:solidFill>
                <a:effectLst/>
                <a:latin typeface="微軟正黑體" panose="020B0604030504040204" pitchFamily="34" charset="-120"/>
                <a:ea typeface="微軟正黑體" panose="020B0604030504040204" pitchFamily="34" charset="-120"/>
              </a:rPr>
              <a:t>的性能優於物理模型預測</a:t>
            </a:r>
            <a:r>
              <a:rPr lang="en-US" altLang="zh-TW" b="0" i="0" dirty="0">
                <a:solidFill>
                  <a:srgbClr val="333333"/>
                </a:solidFill>
                <a:effectLst/>
                <a:latin typeface="微軟正黑體" panose="020B0604030504040204" pitchFamily="34" charset="-120"/>
                <a:ea typeface="微軟正黑體" panose="020B0604030504040204" pitchFamily="34" charset="-120"/>
              </a:rPr>
              <a:t>(ETS)</a:t>
            </a:r>
            <a:r>
              <a:rPr lang="zh-TW" altLang="en-US" b="0" i="0" dirty="0">
                <a:solidFill>
                  <a:srgbClr val="333333"/>
                </a:solidFill>
                <a:effectLst/>
                <a:latin typeface="微軟正黑體" panose="020B0604030504040204" pitchFamily="34" charset="-120"/>
                <a:ea typeface="微軟正黑體" panose="020B0604030504040204" pitchFamily="34" charset="-120"/>
              </a:rPr>
              <a:t>：</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p:txBody>
      </p:sp>
      <p:pic>
        <p:nvPicPr>
          <p:cNvPr id="9218" name="Picture 2">
            <a:extLst>
              <a:ext uri="{FF2B5EF4-FFF2-40B4-BE49-F238E27FC236}">
                <a16:creationId xmlns:a16="http://schemas.microsoft.com/office/drawing/2014/main" id="{3141C19A-2320-45C7-A998-6D7125781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3662" y="821675"/>
            <a:ext cx="319087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2105C95-17DF-465C-BF63-6CA4888A50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6617" y="1992314"/>
            <a:ext cx="1690766" cy="287337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6528699D-8B63-4181-A72B-8EC6E1E0A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4855" y="3778209"/>
            <a:ext cx="3931762" cy="2614166"/>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a:extLst>
              <a:ext uri="{FF2B5EF4-FFF2-40B4-BE49-F238E27FC236}">
                <a16:creationId xmlns:a16="http://schemas.microsoft.com/office/drawing/2014/main" id="{ECAC8A0F-E92F-4B0C-9B7C-0A7ACAB6C9EF}"/>
              </a:ext>
            </a:extLst>
          </p:cNvPr>
          <p:cNvSpPr txBox="1"/>
          <p:nvPr/>
        </p:nvSpPr>
        <p:spPr>
          <a:xfrm>
            <a:off x="336000" y="5821210"/>
            <a:ext cx="7920000" cy="923330"/>
          </a:xfrm>
          <a:prstGeom prst="rect">
            <a:avLst/>
          </a:prstGeom>
          <a:noFill/>
        </p:spPr>
        <p:txBody>
          <a:bodyPr wrap="square">
            <a:spAutoFit/>
          </a:bodyPr>
          <a:lstStyle/>
          <a:p>
            <a:pPr algn="l"/>
            <a:r>
              <a:rPr lang="zh-TW" altLang="en-US" b="0" i="0" dirty="0">
                <a:solidFill>
                  <a:srgbClr val="333333"/>
                </a:solidFill>
                <a:effectLst/>
                <a:latin typeface="微軟正黑體" panose="020B0604030504040204" pitchFamily="34" charset="-120"/>
                <a:ea typeface="微軟正黑體" panose="020B0604030504040204" pitchFamily="34" charset="-120"/>
              </a:rPr>
              <a:t>在颱風登陸台灣之前</a:t>
            </a:r>
            <a:r>
              <a:rPr lang="en-US" altLang="zh-TW" b="0" i="0" dirty="0">
                <a:solidFill>
                  <a:srgbClr val="333333"/>
                </a:solidFill>
                <a:effectLst/>
                <a:latin typeface="微軟正黑體" panose="020B0604030504040204" pitchFamily="34" charset="-120"/>
                <a:ea typeface="微軟正黑體" panose="020B0604030504040204" pitchFamily="34" charset="-120"/>
              </a:rPr>
              <a:t>WRF</a:t>
            </a:r>
            <a:r>
              <a:rPr lang="zh-TW" altLang="en-US" b="0" i="0" dirty="0">
                <a:solidFill>
                  <a:srgbClr val="333333"/>
                </a:solidFill>
                <a:effectLst/>
                <a:latin typeface="微軟正黑體" panose="020B0604030504040204" pitchFamily="34" charset="-120"/>
                <a:ea typeface="微軟正黑體" panose="020B0604030504040204" pitchFamily="34" charset="-120"/>
              </a:rPr>
              <a:t>的預報效果更好；當颱風停留在台灣內陸時，</a:t>
            </a:r>
            <a:r>
              <a:rPr lang="en-US" altLang="zh-TW" b="0" i="0" dirty="0">
                <a:solidFill>
                  <a:srgbClr val="333333"/>
                </a:solidFill>
                <a:effectLst/>
                <a:latin typeface="微軟正黑體" panose="020B0604030504040204" pitchFamily="34" charset="-120"/>
                <a:ea typeface="微軟正黑體" panose="020B0604030504040204" pitchFamily="34" charset="-120"/>
              </a:rPr>
              <a:t>MAPLE</a:t>
            </a:r>
            <a:r>
              <a:rPr lang="zh-TW" altLang="en-US" b="0" i="0" dirty="0">
                <a:solidFill>
                  <a:srgbClr val="333333"/>
                </a:solidFill>
                <a:effectLst/>
                <a:latin typeface="微軟正黑體" panose="020B0604030504040204" pitchFamily="34" charset="-120"/>
                <a:ea typeface="微軟正黑體" panose="020B0604030504040204" pitchFamily="34" charset="-120"/>
              </a:rPr>
              <a:t>和</a:t>
            </a:r>
            <a:r>
              <a:rPr lang="en-US" altLang="zh-TW" b="0" i="0" dirty="0">
                <a:solidFill>
                  <a:srgbClr val="333333"/>
                </a:solidFill>
                <a:effectLst/>
                <a:latin typeface="微軟正黑體" panose="020B0604030504040204" pitchFamily="34" charset="-120"/>
                <a:ea typeface="微軟正黑體" panose="020B0604030504040204" pitchFamily="34" charset="-120"/>
              </a:rPr>
              <a:t>MAPLE_WRF</a:t>
            </a:r>
            <a:r>
              <a:rPr lang="zh-TW" altLang="en-US" b="0" i="0" dirty="0">
                <a:solidFill>
                  <a:srgbClr val="333333"/>
                </a:solidFill>
                <a:effectLst/>
                <a:latin typeface="微軟正黑體" panose="020B0604030504040204" pitchFamily="34" charset="-120"/>
                <a:ea typeface="微軟正黑體" panose="020B0604030504040204" pitchFamily="34" charset="-120"/>
              </a:rPr>
              <a:t>均具有良好的性能。結果表明，即使颱風登陸並受複雜地形影響，基於外推法的臨近預報系統也能不錯地進行臨近預報（</a:t>
            </a:r>
            <a:r>
              <a:rPr lang="en-US" altLang="zh-TW" b="0" i="0" dirty="0">
                <a:solidFill>
                  <a:srgbClr val="333333"/>
                </a:solidFill>
                <a:effectLst/>
                <a:latin typeface="微軟正黑體" panose="020B0604030504040204" pitchFamily="34" charset="-120"/>
                <a:ea typeface="微軟正黑體" panose="020B0604030504040204" pitchFamily="34" charset="-120"/>
              </a:rPr>
              <a:t>0-3hr</a:t>
            </a:r>
            <a:r>
              <a:rPr lang="zh-TW" altLang="en-US" b="0" i="0" dirty="0">
                <a:solidFill>
                  <a:srgbClr val="333333"/>
                </a:solidFill>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168792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1276501" y="2044176"/>
            <a:ext cx="10080313" cy="286232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第</a:t>
            </a:r>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節結論：</a:t>
            </a:r>
          </a:p>
          <a:p>
            <a:r>
              <a:rPr lang="zh-TW" altLang="en-US" dirty="0">
                <a:latin typeface="微軟正黑體" panose="020B0604030504040204" pitchFamily="34" charset="-120"/>
                <a:ea typeface="微軟正黑體" panose="020B0604030504040204" pitchFamily="34" charset="-120"/>
              </a:rPr>
              <a:t>從</a:t>
            </a:r>
            <a:r>
              <a:rPr lang="en-US" altLang="zh-TW" dirty="0">
                <a:latin typeface="微軟正黑體" panose="020B0604030504040204" pitchFamily="34" charset="-120"/>
                <a:ea typeface="微軟正黑體" panose="020B0604030504040204" pitchFamily="34" charset="-120"/>
              </a:rPr>
              <a:t>NWP</a:t>
            </a:r>
            <a:r>
              <a:rPr lang="zh-TW" altLang="en-US" dirty="0">
                <a:latin typeface="微軟正黑體" panose="020B0604030504040204" pitchFamily="34" charset="-120"/>
                <a:ea typeface="微軟正黑體" panose="020B0604030504040204" pitchFamily="34" charset="-120"/>
              </a:rPr>
              <a:t>提供資訊可以形成混合系統（</a:t>
            </a:r>
            <a:r>
              <a:rPr lang="en-US" altLang="zh-TW" dirty="0">
                <a:latin typeface="微軟正黑體" panose="020B0604030504040204" pitchFamily="34" charset="-120"/>
                <a:ea typeface="微軟正黑體" panose="020B0604030504040204" pitchFamily="34" charset="-120"/>
              </a:rPr>
              <a:t>MAPLE_WRF</a:t>
            </a:r>
            <a:r>
              <a:rPr lang="zh-TW" altLang="en-US" dirty="0">
                <a:latin typeface="微軟正黑體" panose="020B0604030504040204" pitchFamily="34" charset="-120"/>
                <a:ea typeface="微軟正黑體" panose="020B0604030504040204" pitchFamily="34" charset="-120"/>
              </a:rPr>
              <a:t>）並評估其迴波外延能力。通過對</a:t>
            </a:r>
            <a:r>
              <a:rPr lang="en-US" altLang="zh-TW" dirty="0">
                <a:latin typeface="微軟正黑體" panose="020B0604030504040204" pitchFamily="34" charset="-120"/>
                <a:ea typeface="微軟正黑體" panose="020B0604030504040204" pitchFamily="34" charset="-120"/>
              </a:rPr>
              <a:t>16</a:t>
            </a:r>
            <a:r>
              <a:rPr lang="zh-TW" altLang="en-US" dirty="0">
                <a:latin typeface="微軟正黑體" panose="020B0604030504040204" pitchFamily="34" charset="-120"/>
                <a:ea typeface="微軟正黑體" panose="020B0604030504040204" pitchFamily="34" charset="-120"/>
              </a:rPr>
              <a:t>個颱風病例的統計結果，提出了</a:t>
            </a:r>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MAPLE_WRF</a:t>
            </a:r>
            <a:r>
              <a:rPr lang="zh-TW" altLang="en-US" dirty="0">
                <a:latin typeface="微軟正黑體" panose="020B0604030504040204" pitchFamily="34" charset="-120"/>
                <a:ea typeface="微軟正黑體" panose="020B0604030504040204" pitchFamily="34" charset="-120"/>
              </a:rPr>
              <a:t>的可行性評估。通過使用</a:t>
            </a:r>
            <a:r>
              <a:rPr lang="en-US" altLang="zh-TW" dirty="0">
                <a:latin typeface="微軟正黑體" panose="020B0604030504040204" pitchFamily="34" charset="-120"/>
                <a:ea typeface="微軟正黑體" panose="020B0604030504040204" pitchFamily="34" charset="-120"/>
              </a:rPr>
              <a:t>SCC</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RMSE</a:t>
            </a:r>
            <a:r>
              <a:rPr lang="zh-TW" altLang="en-US" dirty="0">
                <a:latin typeface="微軟正黑體" panose="020B0604030504040204" pitchFamily="34" charset="-120"/>
                <a:ea typeface="微軟正黑體" panose="020B0604030504040204" pitchFamily="34" charset="-120"/>
              </a:rPr>
              <a:t>的連續驗證，</a:t>
            </a:r>
            <a:r>
              <a:rPr lang="en-US" altLang="zh-TW" dirty="0">
                <a:latin typeface="微軟正黑體" panose="020B0604030504040204" pitchFamily="34" charset="-120"/>
                <a:ea typeface="微軟正黑體" panose="020B0604030504040204" pitchFamily="34" charset="-120"/>
              </a:rPr>
              <a:t>POD</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FAR</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CSI</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BIAS</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ETS</a:t>
            </a:r>
            <a:r>
              <a:rPr lang="zh-TW" altLang="en-US" dirty="0">
                <a:latin typeface="微軟正黑體" panose="020B0604030504040204" pitchFamily="34" charset="-120"/>
                <a:ea typeface="微軟正黑體" panose="020B0604030504040204" pitchFamily="34" charset="-120"/>
              </a:rPr>
              <a:t>的分類驗證以及</a:t>
            </a:r>
            <a:r>
              <a:rPr lang="en-US" altLang="zh-TW" dirty="0">
                <a:latin typeface="微軟正黑體" panose="020B0604030504040204" pitchFamily="34" charset="-120"/>
                <a:ea typeface="微軟正黑體" panose="020B0604030504040204" pitchFamily="34" charset="-120"/>
              </a:rPr>
              <a:t>FSS</a:t>
            </a:r>
            <a:r>
              <a:rPr lang="zh-TW" altLang="en-US" dirty="0">
                <a:latin typeface="微軟正黑體" panose="020B0604030504040204" pitchFamily="34" charset="-120"/>
                <a:ea typeface="微軟正黑體" panose="020B0604030504040204" pitchFamily="34" charset="-120"/>
              </a:rPr>
              <a:t>的鄰域方法來檢查驗證。結果總結如下：</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與</a:t>
            </a:r>
            <a:r>
              <a:rPr lang="en-US" altLang="zh-TW" dirty="0">
                <a:latin typeface="微軟正黑體" panose="020B0604030504040204" pitchFamily="34" charset="-120"/>
                <a:ea typeface="微軟正黑體" panose="020B0604030504040204" pitchFamily="34" charset="-120"/>
              </a:rPr>
              <a:t>ECMWF</a:t>
            </a:r>
            <a:r>
              <a:rPr lang="zh-TW" altLang="en-US" dirty="0">
                <a:latin typeface="微軟正黑體" panose="020B0604030504040204" pitchFamily="34" charset="-120"/>
                <a:ea typeface="微軟正黑體" panose="020B0604030504040204" pitchFamily="34" charset="-120"/>
              </a:rPr>
              <a:t>的再分析風場高度相關</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 將</a:t>
            </a:r>
            <a:r>
              <a:rPr lang="en-US" altLang="zh-TW" dirty="0">
                <a:latin typeface="微軟正黑體" panose="020B0604030504040204" pitchFamily="34" charset="-120"/>
                <a:ea typeface="微軟正黑體" panose="020B0604030504040204" pitchFamily="34" charset="-120"/>
              </a:rPr>
              <a:t>VET10km</a:t>
            </a:r>
            <a:r>
              <a:rPr lang="zh-TW" altLang="en-US" dirty="0">
                <a:latin typeface="微軟正黑體" panose="020B0604030504040204" pitchFamily="34" charset="-120"/>
                <a:ea typeface="微軟正黑體" panose="020B0604030504040204" pitchFamily="34" charset="-120"/>
              </a:rPr>
              <a:t>解析度與</a:t>
            </a:r>
            <a:r>
              <a:rPr lang="en-US" altLang="zh-TW" dirty="0">
                <a:latin typeface="微軟正黑體" panose="020B0604030504040204" pitchFamily="34" charset="-120"/>
                <a:ea typeface="微軟正黑體" panose="020B0604030504040204" pitchFamily="34" charset="-120"/>
              </a:rPr>
              <a:t>WRF</a:t>
            </a:r>
            <a:r>
              <a:rPr lang="zh-TW" altLang="en-US" dirty="0">
                <a:latin typeface="微軟正黑體" panose="020B0604030504040204" pitchFamily="34" charset="-120"/>
                <a:ea typeface="微軟正黑體" panose="020B0604030504040204" pitchFamily="34" charset="-120"/>
              </a:rPr>
              <a:t>水平風以</a:t>
            </a:r>
            <a:r>
              <a:rPr lang="en-US" altLang="zh-TW" dirty="0">
                <a:latin typeface="微軟正黑體" panose="020B0604030504040204" pitchFamily="34" charset="-120"/>
                <a:ea typeface="微軟正黑體" panose="020B0604030504040204" pitchFamily="34" charset="-120"/>
              </a:rPr>
              <a:t>3km</a:t>
            </a:r>
            <a:r>
              <a:rPr lang="zh-TW" altLang="en-US" dirty="0">
                <a:latin typeface="微軟正黑體" panose="020B0604030504040204" pitchFamily="34" charset="-120"/>
                <a:ea typeface="微軟正黑體" panose="020B0604030504040204" pitchFamily="34" charset="-120"/>
              </a:rPr>
              <a:t>的解析度混合有最佳性能，</a:t>
            </a:r>
            <a:r>
              <a:rPr lang="en-US" altLang="zh-TW" dirty="0">
                <a:latin typeface="微軟正黑體" panose="020B0604030504040204" pitchFamily="34" charset="-120"/>
                <a:ea typeface="微軟正黑體" panose="020B0604030504040204" pitchFamily="34" charset="-120"/>
              </a:rPr>
              <a:t> VET</a:t>
            </a:r>
            <a:r>
              <a:rPr lang="zh-TW" altLang="en-US" dirty="0">
                <a:latin typeface="微軟正黑體" panose="020B0604030504040204" pitchFamily="34" charset="-120"/>
                <a:ea typeface="微軟正黑體" panose="020B0604030504040204" pitchFamily="34" charset="-120"/>
              </a:rPr>
              <a:t>在迴波區可靠</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MAPLE</a:t>
            </a:r>
            <a:r>
              <a:rPr lang="zh-TW" altLang="en-US" dirty="0">
                <a:latin typeface="微軟正黑體" panose="020B0604030504040204" pitchFamily="34" charset="-120"/>
                <a:ea typeface="微軟正黑體" panose="020B0604030504040204" pitchFamily="34" charset="-120"/>
              </a:rPr>
              <a:t>有效期</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小時，大雨事件</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小時</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 混合系統有助於捕獲和保持颱風雨帶結構的旋轉，</a:t>
            </a:r>
            <a:r>
              <a:rPr lang="en-US" altLang="zh-TW" dirty="0">
                <a:latin typeface="微軟正黑體" panose="020B0604030504040204" pitchFamily="34" charset="-120"/>
                <a:ea typeface="微軟正黑體" panose="020B0604030504040204" pitchFamily="34" charset="-120"/>
              </a:rPr>
              <a:t> MAPLE_WRF</a:t>
            </a:r>
            <a:r>
              <a:rPr lang="zh-TW" altLang="en-US" dirty="0">
                <a:latin typeface="微軟正黑體" panose="020B0604030504040204" pitchFamily="34" charset="-120"/>
                <a:ea typeface="微軟正黑體" panose="020B0604030504040204" pitchFamily="34" charset="-120"/>
              </a:rPr>
              <a:t>有效期</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小時</a:t>
            </a:r>
            <a:endParaRPr lang="zh-TW" altLang="en-US" dirty="0"/>
          </a:p>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 登陸台灣前颱風不好抓，需要提高</a:t>
            </a:r>
            <a:r>
              <a:rPr lang="en-US" altLang="zh-TW" dirty="0">
                <a:latin typeface="微軟正黑體" panose="020B0604030504040204" pitchFamily="34" charset="-120"/>
                <a:ea typeface="微軟正黑體" panose="020B0604030504040204" pitchFamily="34" charset="-120"/>
              </a:rPr>
              <a:t>nowcasting</a:t>
            </a:r>
            <a:r>
              <a:rPr lang="zh-TW" altLang="en-US" dirty="0">
                <a:latin typeface="微軟正黑體" panose="020B0604030504040204" pitchFamily="34" charset="-120"/>
                <a:ea typeface="微軟正黑體" panose="020B0604030504040204" pitchFamily="34" charset="-120"/>
              </a:rPr>
              <a:t>性能，且複雜地形有影響</a:t>
            </a:r>
          </a:p>
        </p:txBody>
      </p:sp>
    </p:spTree>
    <p:extLst>
      <p:ext uri="{BB962C8B-B14F-4D97-AF65-F5344CB8AC3E}">
        <p14:creationId xmlns:p14="http://schemas.microsoft.com/office/powerpoint/2010/main" val="45459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18257" y="174162"/>
            <a:ext cx="10355486" cy="830997"/>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Improving Radar Echo </a:t>
            </a:r>
            <a:r>
              <a:rPr lang="en-US" altLang="zh-CN" sz="1600" spc="600" dirty="0" err="1">
                <a:solidFill>
                  <a:schemeClr val="tx1">
                    <a:lumMod val="95000"/>
                    <a:lumOff val="5000"/>
                  </a:schemeClr>
                </a:solidFill>
                <a:latin typeface="微軟正黑體" panose="020B0604030504040204" pitchFamily="34" charset="-120"/>
                <a:ea typeface="微軟正黑體" panose="020B0604030504040204" pitchFamily="34" charset="-120"/>
              </a:rPr>
              <a:t>Lagrangian</a:t>
            </a: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 Extrapolation Nowcasting by Blending Numerical Model Wind Information: Statistical Performance of 16 Typhoon Cases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字方塊 21">
            <a:extLst>
              <a:ext uri="{FF2B5EF4-FFF2-40B4-BE49-F238E27FC236}">
                <a16:creationId xmlns:a16="http://schemas.microsoft.com/office/drawing/2014/main" id="{9154A798-28D4-41A5-AE46-43AABCC06E1A}"/>
              </a:ext>
            </a:extLst>
          </p:cNvPr>
          <p:cNvSpPr txBox="1"/>
          <p:nvPr/>
        </p:nvSpPr>
        <p:spPr>
          <a:xfrm>
            <a:off x="2239673" y="2390739"/>
            <a:ext cx="7515854" cy="2585323"/>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總體而言</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迴波外推法的臨近預報系統可以在颱風的短期預報中提供有用的臨近預報。</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將</a:t>
            </a:r>
            <a:r>
              <a:rPr lang="en-US" altLang="zh-TW" dirty="0">
                <a:latin typeface="微軟正黑體" panose="020B0604030504040204" pitchFamily="34" charset="-120"/>
                <a:ea typeface="微軟正黑體" panose="020B0604030504040204" pitchFamily="34" charset="-120"/>
              </a:rPr>
              <a:t>VET</a:t>
            </a:r>
            <a:r>
              <a:rPr lang="zh-TW" altLang="en-US" dirty="0">
                <a:latin typeface="微軟正黑體" panose="020B0604030504040204" pitchFamily="34" charset="-120"/>
                <a:ea typeface="微軟正黑體" panose="020B0604030504040204" pitchFamily="34" charset="-120"/>
              </a:rPr>
              <a:t>運動與其他來源的風場（例如來自數值天氣模型的數據）結合起來，臨近預報可以更好地捕獲颱風的旋轉結構，尤其是在非回波區。</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儘管天氣系統的增長和衰減仍是當前系統中尚未解決的問題，但混合臨近預報系統擴展了非常短期預報的能力，可用於幫助減少惡劣天氣系統造成的破壞。</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04727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7"/>
          <p:cNvGrpSpPr/>
          <p:nvPr/>
        </p:nvGrpSpPr>
        <p:grpSpPr>
          <a:xfrm>
            <a:off x="1056000" y="1361675"/>
            <a:ext cx="10109843" cy="4407325"/>
            <a:chOff x="1056000" y="1361675"/>
            <a:chExt cx="10109843" cy="4407325"/>
          </a:xfrm>
        </p:grpSpPr>
        <p:sp>
          <p:nvSpPr>
            <p:cNvPr id="5" name="矩形 4"/>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ctrTitle"/>
          </p:nvPr>
        </p:nvSpPr>
        <p:spPr>
          <a:xfrm>
            <a:off x="1710104" y="1629000"/>
            <a:ext cx="9144000" cy="1667600"/>
          </a:xfrm>
        </p:spPr>
        <p:txBody>
          <a:bodyPr>
            <a:normAutofit/>
          </a:bodyPr>
          <a:lstStyle/>
          <a:p>
            <a:r>
              <a:rPr lang="zh-TW" altLang="en-US" sz="4000" dirty="0">
                <a:latin typeface="微軟正黑體" panose="020B0604030504040204" pitchFamily="34" charset="-120"/>
                <a:ea typeface="微軟正黑體" panose="020B0604030504040204" pitchFamily="34" charset="-120"/>
              </a:rPr>
              <a:t>利用雷達回波影像辨識及篩選技術發展極短期系集定量降水預報</a:t>
            </a:r>
          </a:p>
        </p:txBody>
      </p:sp>
      <p:sp>
        <p:nvSpPr>
          <p:cNvPr id="3" name="副標題 2"/>
          <p:cNvSpPr>
            <a:spLocks noGrp="1"/>
          </p:cNvSpPr>
          <p:nvPr>
            <p:ph type="subTitle" idx="1"/>
          </p:nvPr>
        </p:nvSpPr>
        <p:spPr>
          <a:xfrm>
            <a:off x="1956000" y="3921246"/>
            <a:ext cx="8771792" cy="521554"/>
          </a:xfrm>
        </p:spPr>
        <p:txBody>
          <a:bodyPr/>
          <a:lstStyle/>
          <a:p>
            <a:r>
              <a:rPr lang="zh-TW" altLang="en-US" dirty="0">
                <a:latin typeface="微軟正黑體" panose="020B0604030504040204" pitchFamily="34" charset="-120"/>
                <a:ea typeface="微軟正黑體" panose="020B0604030504040204" pitchFamily="34" charset="-120"/>
              </a:rPr>
              <a:t>探討影像辨識技術取代人工篩選的可行性</a:t>
            </a:r>
          </a:p>
        </p:txBody>
      </p:sp>
      <p:grpSp>
        <p:nvGrpSpPr>
          <p:cNvPr id="7" name="组合 13"/>
          <p:cNvGrpSpPr/>
          <p:nvPr/>
        </p:nvGrpSpPr>
        <p:grpSpPr>
          <a:xfrm>
            <a:off x="5889600" y="6309000"/>
            <a:ext cx="412800" cy="108000"/>
            <a:chOff x="5909001" y="6309000"/>
            <a:chExt cx="412800" cy="108000"/>
          </a:xfrm>
          <a:solidFill>
            <a:schemeClr val="bg1">
              <a:lumMod val="75000"/>
            </a:schemeClr>
          </a:solidFill>
        </p:grpSpPr>
        <p:sp>
          <p:nvSpPr>
            <p:cNvPr id="8"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4"/>
          <p:cNvGrpSpPr/>
          <p:nvPr/>
        </p:nvGrpSpPr>
        <p:grpSpPr>
          <a:xfrm>
            <a:off x="4116000" y="1234715"/>
            <a:ext cx="3960000" cy="45719"/>
            <a:chOff x="4145550" y="1403281"/>
            <a:chExt cx="3960000" cy="45719"/>
          </a:xfrm>
        </p:grpSpPr>
        <p:cxnSp>
          <p:nvCxnSpPr>
            <p:cNvPr id="13"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60833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7"/>
          <p:cNvGrpSpPr/>
          <p:nvPr/>
        </p:nvGrpSpPr>
        <p:grpSpPr>
          <a:xfrm>
            <a:off x="1056000" y="1361675"/>
            <a:ext cx="10109843" cy="4407325"/>
            <a:chOff x="1056000" y="1361675"/>
            <a:chExt cx="10109843" cy="4407325"/>
          </a:xfrm>
        </p:grpSpPr>
        <p:sp>
          <p:nvSpPr>
            <p:cNvPr id="5" name="矩形 4"/>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838200" y="26421"/>
            <a:ext cx="10515600" cy="882579"/>
          </a:xfrm>
        </p:spPr>
        <p:txBody>
          <a:bodyPr>
            <a:normAutofit/>
          </a:bodyPr>
          <a:lstStyle/>
          <a:p>
            <a:pPr algn="ctr"/>
            <a:r>
              <a:rPr lang="en-US" altLang="zh-TW" sz="3000" dirty="0">
                <a:latin typeface="微軟正黑體" panose="020B0604030504040204" pitchFamily="34" charset="-120"/>
                <a:ea typeface="微軟正黑體" panose="020B0604030504040204" pitchFamily="34" charset="-120"/>
              </a:rPr>
              <a:t>Introduction</a:t>
            </a:r>
            <a:endParaRPr lang="zh-TW" altLang="en-US" sz="30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236000" y="1507662"/>
            <a:ext cx="9720000" cy="4351338"/>
          </a:xfrm>
        </p:spPr>
        <p:txBody>
          <a:bodyPr>
            <a:normAutofit/>
          </a:bodyPr>
          <a:lstStyle/>
          <a:p>
            <a:r>
              <a:rPr lang="zh-TW" altLang="en-US" sz="2400" dirty="0">
                <a:latin typeface="微軟正黑體" panose="020B0604030504040204" pitchFamily="34" charset="-120"/>
                <a:ea typeface="微軟正黑體" panose="020B0604030504040204" pitchFamily="34" charset="-120"/>
              </a:rPr>
              <a:t>以</a:t>
            </a:r>
            <a:r>
              <a:rPr lang="en-US" altLang="zh-TW" sz="2400" dirty="0">
                <a:latin typeface="微軟正黑體" panose="020B0604030504040204" pitchFamily="34" charset="-120"/>
                <a:ea typeface="微軟正黑體" panose="020B0604030504040204" pitchFamily="34" charset="-120"/>
              </a:rPr>
              <a:t>2013</a:t>
            </a:r>
            <a:r>
              <a:rPr lang="zh-TW" altLang="en-US" sz="2400" dirty="0">
                <a:latin typeface="微軟正黑體" panose="020B0604030504040204" pitchFamily="34" charset="-120"/>
                <a:ea typeface="微軟正黑體" panose="020B0604030504040204" pitchFamily="34" charset="-120"/>
              </a:rPr>
              <a:t>年的康芮颱風的預報和雷達觀測結果做比對</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方法</a:t>
            </a:r>
            <a:r>
              <a:rPr lang="en-US" altLang="zh-TW" sz="2400" dirty="0">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動差不變量理論</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皮爾森相關係數</a:t>
            </a:r>
            <a:endParaRPr lang="en-US" altLang="zh-TW"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資料來源</a:t>
            </a:r>
            <a:r>
              <a:rPr lang="en-US" altLang="zh-TW" sz="2400" dirty="0">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區域模式</a:t>
            </a:r>
            <a:r>
              <a:rPr lang="en-US" altLang="zh-TW" dirty="0">
                <a:latin typeface="微軟正黑體" panose="020B0604030504040204" pitchFamily="34" charset="-120"/>
                <a:ea typeface="微軟正黑體" panose="020B0604030504040204" pitchFamily="34" charset="-120"/>
              </a:rPr>
              <a:t>(WRFD</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TWRF)</a:t>
            </a:r>
          </a:p>
          <a:p>
            <a:pPr lvl="1"/>
            <a:r>
              <a:rPr lang="zh-TW" altLang="en-US" dirty="0">
                <a:latin typeface="微軟正黑體" panose="020B0604030504040204" pitchFamily="34" charset="-120"/>
                <a:ea typeface="微軟正黑體" panose="020B0604030504040204" pitchFamily="34" charset="-120"/>
              </a:rPr>
              <a:t>系集模式</a:t>
            </a:r>
            <a:r>
              <a:rPr lang="en-US" altLang="zh-TW" dirty="0">
                <a:latin typeface="微軟正黑體" panose="020B0604030504040204" pitchFamily="34" charset="-120"/>
                <a:ea typeface="微軟正黑體" panose="020B0604030504040204" pitchFamily="34" charset="-120"/>
              </a:rPr>
              <a:t>(WRF Ensemble Prediction System, WEPS))</a:t>
            </a:r>
          </a:p>
          <a:p>
            <a:r>
              <a:rPr lang="zh-TW" altLang="en-US" sz="2400" dirty="0">
                <a:latin typeface="微軟正黑體" panose="020B0604030504040204" pitchFamily="34" charset="-120"/>
                <a:ea typeface="微軟正黑體" panose="020B0604030504040204" pitchFamily="34" charset="-120"/>
              </a:rPr>
              <a:t> 採公正預兆得分</a:t>
            </a:r>
            <a:r>
              <a:rPr lang="en-US" altLang="zh-TW" sz="2400" dirty="0">
                <a:latin typeface="微軟正黑體" panose="020B0604030504040204" pitchFamily="34" charset="-120"/>
                <a:ea typeface="微軟正黑體" panose="020B0604030504040204" pitchFamily="34" charset="-120"/>
              </a:rPr>
              <a:t>(Equitable Threat Score, ETS)</a:t>
            </a:r>
            <a:r>
              <a:rPr lang="zh-TW" altLang="en-US" sz="2400" dirty="0">
                <a:latin typeface="微軟正黑體" panose="020B0604030504040204" pitchFamily="34" charset="-120"/>
                <a:ea typeface="微軟正黑體" panose="020B0604030504040204" pitchFamily="34" charset="-120"/>
              </a:rPr>
              <a:t>排名，分數大約呈線性模式</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雖然仍有跳動值</a:t>
            </a:r>
            <a:r>
              <a:rPr lang="en-US" altLang="zh-TW" sz="2400" dirty="0">
                <a:latin typeface="微軟正黑體" panose="020B0604030504040204" pitchFamily="34" charset="-120"/>
                <a:ea typeface="微軟正黑體" panose="020B0604030504040204" pitchFamily="34" charset="-120"/>
              </a:rPr>
              <a:t>)</a:t>
            </a:r>
          </a:p>
          <a:p>
            <a:pPr marL="0" indent="0">
              <a:buNone/>
            </a:pPr>
            <a:endParaRPr lang="zh-TW" altLang="en-US" dirty="0"/>
          </a:p>
        </p:txBody>
      </p:sp>
      <p:grpSp>
        <p:nvGrpSpPr>
          <p:cNvPr id="7" name="组合 13"/>
          <p:cNvGrpSpPr/>
          <p:nvPr/>
        </p:nvGrpSpPr>
        <p:grpSpPr>
          <a:xfrm>
            <a:off x="5889600" y="6309000"/>
            <a:ext cx="412800" cy="108000"/>
            <a:chOff x="5909001" y="6309000"/>
            <a:chExt cx="412800" cy="108000"/>
          </a:xfrm>
          <a:solidFill>
            <a:schemeClr val="bg1">
              <a:lumMod val="75000"/>
            </a:schemeClr>
          </a:solidFill>
        </p:grpSpPr>
        <p:sp>
          <p:nvSpPr>
            <p:cNvPr id="8"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4932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7"/>
          <p:cNvGrpSpPr/>
          <p:nvPr/>
        </p:nvGrpSpPr>
        <p:grpSpPr>
          <a:xfrm>
            <a:off x="1056000" y="1361675"/>
            <a:ext cx="10109843" cy="4407325"/>
            <a:chOff x="1056000" y="1361675"/>
            <a:chExt cx="10109843" cy="4407325"/>
          </a:xfrm>
        </p:grpSpPr>
        <p:sp>
          <p:nvSpPr>
            <p:cNvPr id="12" name="矩形 11"/>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784200" y="-29907"/>
            <a:ext cx="10515600" cy="1325563"/>
          </a:xfrm>
        </p:spPr>
        <p:txBody>
          <a:bodyPr>
            <a:normAutofit/>
          </a:bodyPr>
          <a:lstStyle/>
          <a:p>
            <a:pPr algn="ctr"/>
            <a:r>
              <a:rPr lang="zh-TW" altLang="en-US" sz="3000" dirty="0">
                <a:latin typeface="微軟正黑體" panose="020B0604030504040204" pitchFamily="34" charset="-120"/>
                <a:ea typeface="微軟正黑體" panose="020B0604030504040204" pitchFamily="34" charset="-120"/>
              </a:rPr>
              <a:t>理論基礎 </a:t>
            </a:r>
            <a:r>
              <a:rPr lang="en-US" altLang="zh-TW" sz="3000" dirty="0">
                <a:latin typeface="微軟正黑體" panose="020B0604030504040204" pitchFamily="34" charset="-120"/>
                <a:ea typeface="微軟正黑體" panose="020B0604030504040204" pitchFamily="34" charset="-120"/>
              </a:rPr>
              <a:t>--</a:t>
            </a:r>
            <a:r>
              <a:rPr lang="zh-TW" altLang="en-US" sz="3000" dirty="0">
                <a:latin typeface="微軟正黑體" panose="020B0604030504040204" pitchFamily="34" charset="-120"/>
                <a:ea typeface="微軟正黑體" panose="020B0604030504040204" pitchFamily="34" charset="-120"/>
              </a:rPr>
              <a:t>動差不變量理論</a:t>
            </a:r>
          </a:p>
        </p:txBody>
      </p:sp>
      <p:sp>
        <p:nvSpPr>
          <p:cNvPr id="3" name="內容版面配置區 2"/>
          <p:cNvSpPr>
            <a:spLocks noGrp="1"/>
          </p:cNvSpPr>
          <p:nvPr>
            <p:ph idx="1"/>
          </p:nvPr>
        </p:nvSpPr>
        <p:spPr>
          <a:xfrm>
            <a:off x="1776000" y="1825625"/>
            <a:ext cx="8820000" cy="4351338"/>
          </a:xfrm>
        </p:spPr>
        <p:txBody>
          <a:bodyPr/>
          <a:lstStyle/>
          <a:p>
            <a:pPr marL="0" indent="0">
              <a:buNone/>
            </a:pPr>
            <a:r>
              <a:rPr lang="zh-TW" altLang="en-US" sz="2400" dirty="0">
                <a:latin typeface="微軟正黑體" panose="020B0604030504040204" pitchFamily="34" charset="-120"/>
                <a:ea typeface="微軟正黑體" panose="020B0604030504040204" pitchFamily="34" charset="-120"/>
              </a:rPr>
              <a:t>分成七個物理量</a:t>
            </a:r>
            <a:endParaRPr lang="en-US" altLang="zh-TW" sz="2400"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兩個計算慣性矩</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反映形狀和面積差異</a:t>
            </a:r>
            <a:r>
              <a:rPr lang="en-US" altLang="zh-TW" dirty="0">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五個計算扭曲度</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函數圖形對其均值分布產生多少偏差</a:t>
            </a:r>
            <a:r>
              <a:rPr lang="en-US" altLang="zh-TW" dirty="0">
                <a:latin typeface="微軟正黑體" panose="020B0604030504040204" pitchFamily="34" charset="-120"/>
                <a:ea typeface="微軟正黑體" panose="020B0604030504040204" pitchFamily="34" charset="-120"/>
              </a:rPr>
              <a:t>)</a:t>
            </a:r>
          </a:p>
          <a:p>
            <a:r>
              <a:rPr lang="zh-TW" altLang="en-US" sz="2400" dirty="0">
                <a:latin typeface="微軟正黑體" panose="020B0604030504040204" pitchFamily="34" charset="-120"/>
                <a:ea typeface="微軟正黑體" panose="020B0604030504040204" pitchFamily="34" charset="-120"/>
              </a:rPr>
              <a:t>七個分量對於連續函數圖形之平移 </a:t>
            </a:r>
            <a:r>
              <a:rPr lang="en-US" altLang="zh-TW" sz="2400" dirty="0">
                <a:latin typeface="微軟正黑體" panose="020B0604030504040204" pitchFamily="34" charset="-120"/>
                <a:ea typeface="微軟正黑體" panose="020B0604030504040204" pitchFamily="34" charset="-120"/>
              </a:rPr>
              <a:t>(translation)</a:t>
            </a:r>
            <a:r>
              <a:rPr lang="zh-TW" altLang="en-US" sz="2400" dirty="0">
                <a:latin typeface="微軟正黑體" panose="020B0604030504040204" pitchFamily="34" charset="-120"/>
                <a:ea typeface="微軟正黑體" panose="020B0604030504040204" pitchFamily="34" charset="-120"/>
              </a:rPr>
              <a:t>、尺度</a:t>
            </a:r>
            <a:r>
              <a:rPr lang="en-US" altLang="zh-TW" sz="2400" dirty="0">
                <a:latin typeface="微軟正黑體" panose="020B0604030504040204" pitchFamily="34" charset="-120"/>
                <a:ea typeface="微軟正黑體" panose="020B0604030504040204" pitchFamily="34" charset="-120"/>
              </a:rPr>
              <a:t>(scaling)</a:t>
            </a:r>
            <a:r>
              <a:rPr lang="zh-TW" altLang="en-US" sz="2400" dirty="0">
                <a:latin typeface="微軟正黑體" panose="020B0604030504040204" pitchFamily="34" charset="-120"/>
                <a:ea typeface="微軟正黑體" panose="020B0604030504040204" pitchFamily="34" charset="-120"/>
              </a:rPr>
              <a:t>和旋轉</a:t>
            </a:r>
            <a:r>
              <a:rPr lang="en-US" altLang="zh-TW" sz="2400" dirty="0">
                <a:latin typeface="微軟正黑體" panose="020B0604030504040204" pitchFamily="34" charset="-120"/>
                <a:ea typeface="微軟正黑體" panose="020B0604030504040204" pitchFamily="34" charset="-120"/>
              </a:rPr>
              <a:t>(rotation)</a:t>
            </a:r>
            <a:r>
              <a:rPr lang="zh-TW" altLang="en-US" sz="2400" dirty="0">
                <a:latin typeface="微軟正黑體" panose="020B0604030504040204" pitchFamily="34" charset="-120"/>
                <a:ea typeface="微軟正黑體" panose="020B0604030504040204" pitchFamily="34" charset="-120"/>
              </a:rPr>
              <a:t>上的改變具有不變的特性</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優點</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以形狀辨識為主，形狀差異較大的</a:t>
            </a:r>
            <a:r>
              <a:rPr lang="en-US" altLang="zh-TW" sz="2400" dirty="0">
                <a:latin typeface="微軟正黑體" panose="020B0604030504040204" pitchFamily="34" charset="-120"/>
                <a:ea typeface="微軟正黑體" panose="020B0604030504040204" pitchFamily="34" charset="-120"/>
              </a:rPr>
              <a:t>cost</a:t>
            </a:r>
            <a:r>
              <a:rPr lang="zh-TW" altLang="en-US" sz="2400" dirty="0">
                <a:latin typeface="微軟正黑體" panose="020B0604030504040204" pitchFamily="34" charset="-120"/>
                <a:ea typeface="微軟正黑體" panose="020B0604030504040204" pitchFamily="34" charset="-120"/>
              </a:rPr>
              <a:t>低，較能排除形狀較零碎者</a:t>
            </a:r>
            <a:endParaRPr lang="en-US" altLang="zh-TW" sz="2400" dirty="0">
              <a:latin typeface="微軟正黑體" panose="020B0604030504040204" pitchFamily="34" charset="-120"/>
              <a:ea typeface="微軟正黑體" panose="020B0604030504040204" pitchFamily="34" charset="-120"/>
            </a:endParaRPr>
          </a:p>
          <a:p>
            <a:endParaRPr lang="zh-TW" altLang="en-US" dirty="0"/>
          </a:p>
        </p:txBody>
      </p:sp>
      <p:grpSp>
        <p:nvGrpSpPr>
          <p:cNvPr id="4" name="组合 13"/>
          <p:cNvGrpSpPr/>
          <p:nvPr/>
        </p:nvGrpSpPr>
        <p:grpSpPr>
          <a:xfrm>
            <a:off x="5889600" y="6309000"/>
            <a:ext cx="412800" cy="108000"/>
            <a:chOff x="5909001" y="6309000"/>
            <a:chExt cx="412800" cy="108000"/>
          </a:xfrm>
          <a:solidFill>
            <a:schemeClr val="bg1">
              <a:lumMod val="75000"/>
            </a:schemeClr>
          </a:solidFill>
        </p:grpSpPr>
        <p:sp>
          <p:nvSpPr>
            <p:cNvPr id="5"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4116000" y="1234715"/>
            <a:ext cx="3960000" cy="45719"/>
            <a:chOff x="4145550" y="1403281"/>
            <a:chExt cx="3960000" cy="45719"/>
          </a:xfrm>
        </p:grpSpPr>
        <p:cxnSp>
          <p:nvCxnSpPr>
            <p:cNvPr id="16"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41768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17"/>
          <p:cNvGrpSpPr/>
          <p:nvPr/>
        </p:nvGrpSpPr>
        <p:grpSpPr>
          <a:xfrm>
            <a:off x="1056000" y="1361675"/>
            <a:ext cx="10109843" cy="4407325"/>
            <a:chOff x="1056000" y="1361675"/>
            <a:chExt cx="10109843" cy="4407325"/>
          </a:xfrm>
        </p:grpSpPr>
        <p:sp>
          <p:nvSpPr>
            <p:cNvPr id="8" name="矩形 7"/>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838356" y="-455"/>
            <a:ext cx="10515600" cy="1325563"/>
          </a:xfrm>
        </p:spPr>
        <p:txBody>
          <a:bodyPr>
            <a:normAutofit/>
          </a:bodyPr>
          <a:lstStyle/>
          <a:p>
            <a:pPr algn="ctr"/>
            <a:r>
              <a:rPr lang="zh-TW" altLang="en-US" sz="3000" dirty="0">
                <a:latin typeface="微軟正黑體" panose="020B0604030504040204" pitchFamily="34" charset="-120"/>
                <a:ea typeface="微軟正黑體" panose="020B0604030504040204" pitchFamily="34" charset="-120"/>
              </a:rPr>
              <a:t>理論基礎 </a:t>
            </a:r>
            <a:r>
              <a:rPr lang="en-US" altLang="zh-TW" sz="3000" dirty="0">
                <a:latin typeface="微軟正黑體" panose="020B0604030504040204" pitchFamily="34" charset="-120"/>
                <a:ea typeface="微軟正黑體" panose="020B0604030504040204" pitchFamily="34" charset="-120"/>
              </a:rPr>
              <a:t>--</a:t>
            </a:r>
            <a:r>
              <a:rPr lang="zh-TW" altLang="en-US" sz="3000" dirty="0">
                <a:latin typeface="微軟正黑體" panose="020B0604030504040204" pitchFamily="34" charset="-120"/>
                <a:ea typeface="微軟正黑體" panose="020B0604030504040204" pitchFamily="34" charset="-120"/>
              </a:rPr>
              <a:t>動差不變量理論</a:t>
            </a:r>
            <a:r>
              <a:rPr lang="zh-TW" altLang="en-US" sz="1800" b="1" dirty="0">
                <a:latin typeface="微軟正黑體" panose="020B0604030504040204" pitchFamily="34" charset="-120"/>
                <a:ea typeface="微軟正黑體" panose="020B0604030504040204" pitchFamily="34" charset="-120"/>
              </a:rPr>
              <a:t>之</a:t>
            </a:r>
            <a:r>
              <a:rPr lang="zh-TW" altLang="en-US" sz="1800" dirty="0">
                <a:latin typeface="微軟正黑體" panose="020B0604030504040204" pitchFamily="34" charset="-120"/>
                <a:ea typeface="微軟正黑體" panose="020B0604030504040204" pitchFamily="34" charset="-120"/>
              </a:rPr>
              <a:t>片段逐步分塊計算</a:t>
            </a:r>
          </a:p>
        </p:txBody>
      </p:sp>
      <mc:AlternateContent xmlns:mc="http://schemas.openxmlformats.org/markup-compatibility/2006" xmlns:a14="http://schemas.microsoft.com/office/drawing/2010/main">
        <mc:Choice Requires="a14">
          <p:sp>
            <p:nvSpPr>
              <p:cNvPr id="7" name="內容版面配置區 6"/>
              <p:cNvSpPr>
                <a:spLocks noGrp="1"/>
              </p:cNvSpPr>
              <p:nvPr>
                <p:ph idx="1"/>
              </p:nvPr>
            </p:nvSpPr>
            <p:spPr>
              <a:xfrm>
                <a:off x="1236000" y="1825625"/>
                <a:ext cx="8820000" cy="4351338"/>
              </a:xfrm>
            </p:spPr>
            <p:txBody>
              <a:bodyPr/>
              <a:lstStyle/>
              <a:p>
                <a:r>
                  <a:rPr lang="zh-TW" altLang="en-US" sz="2400" dirty="0">
                    <a:latin typeface="微軟正黑體" panose="020B0604030504040204" pitchFamily="34" charset="-120"/>
                    <a:ea typeface="微軟正黑體" panose="020B0604030504040204" pitchFamily="34" charset="-120"/>
                  </a:rPr>
                  <a:t>有效降低動差不變量理論在平移、尺度與旋轉上造成的影響</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公式</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pPr marL="0" indent="0">
                  <a:buNone/>
                </a:pPr>
                <a:endParaRPr lang="en-US" altLang="zh-TW" sz="2400" dirty="0">
                  <a:latin typeface="微軟正黑體" panose="020B0604030504040204" pitchFamily="34" charset="-120"/>
                  <a:ea typeface="微軟正黑體" panose="020B0604030504040204" pitchFamily="34" charset="-120"/>
                </a:endParaRPr>
              </a:p>
              <a:p>
                <a:pPr marL="0" indent="0">
                  <a:buNone/>
                </a:pP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其中單一全域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14:m>
                  <m:oMath xmlns:m="http://schemas.openxmlformats.org/officeDocument/2006/math">
                    <m:sSubSup>
                      <m:sSubSupPr>
                        <m:ctrlPr>
                          <a:rPr lang="en-US" altLang="zh-TW" sz="2400" i="1" smtClean="0">
                            <a:latin typeface="Cambria Math" panose="02040503050406030204" pitchFamily="18" charset="0"/>
                          </a:rPr>
                        </m:ctrlPr>
                      </m:sSubSupPr>
                      <m:e>
                        <m:r>
                          <m:rPr>
                            <m:sty m:val="p"/>
                          </m:rPr>
                          <a:rPr lang="en-US" altLang="zh-TW" sz="2400" i="1">
                            <a:latin typeface="Cambria Math" panose="02040503050406030204" pitchFamily="18" charset="0"/>
                          </a:rPr>
                          <m:t>S</m:t>
                        </m:r>
                      </m:e>
                      <m:sub>
                        <m:r>
                          <m:rPr>
                            <m:sty m:val="p"/>
                          </m:rPr>
                          <a:rPr lang="en-US" altLang="zh-TW" sz="2400" i="1">
                            <a:latin typeface="Cambria Math" panose="02040503050406030204" pitchFamily="18" charset="0"/>
                          </a:rPr>
                          <m:t>A</m:t>
                        </m:r>
                        <m:r>
                          <m:rPr>
                            <m:sty m:val="p"/>
                          </m:rPr>
                          <a:rPr lang="en-US" altLang="zh-TW" sz="2400" i="1" smtClean="0">
                            <a:latin typeface="Cambria Math" panose="02040503050406030204" pitchFamily="18" charset="0"/>
                          </a:rPr>
                          <m:t>L</m:t>
                        </m:r>
                      </m:sub>
                      <m:sup>
                        <m:r>
                          <m:rPr>
                            <m:sty m:val="p"/>
                          </m:rPr>
                          <a:rPr lang="en-US" altLang="zh-TW" sz="2400" i="1">
                            <a:latin typeface="Cambria Math" panose="02040503050406030204" pitchFamily="18" charset="0"/>
                          </a:rPr>
                          <m:t>i</m:t>
                        </m:r>
                      </m:sup>
                    </m:sSubSup>
                    <m:r>
                      <a:rPr lang="zh-TW" altLang="en-US" sz="2400" i="1">
                        <a:latin typeface="Cambria Math" panose="02040503050406030204" pitchFamily="18" charset="0"/>
                      </a:rPr>
                      <m:t> </m:t>
                    </m:r>
                  </m:oMath>
                </a14:m>
                <a:r>
                  <a:rPr lang="zh-TW" altLang="en-US" sz="2400" dirty="0">
                    <a:latin typeface="微軟正黑體" panose="020B0604030504040204" pitchFamily="34" charset="-120"/>
                    <a:ea typeface="微軟正黑體" panose="020B0604030504040204" pitchFamily="34" charset="-120"/>
                  </a:rPr>
                  <a:t>  片段區塊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14:m>
                  <m:oMath xmlns:m="http://schemas.openxmlformats.org/officeDocument/2006/math">
                    <m:sSubSup>
                      <m:sSubSupPr>
                        <m:ctrlPr>
                          <a:rPr lang="en-US" altLang="zh-TW" sz="2400" i="1" smtClean="0">
                            <a:latin typeface="Cambria Math" panose="02040503050406030204" pitchFamily="18" charset="0"/>
                          </a:rPr>
                        </m:ctrlPr>
                      </m:sSubSupPr>
                      <m:e>
                        <m:r>
                          <m:rPr>
                            <m:sty m:val="p"/>
                          </m:rPr>
                          <a:rPr lang="en-US" altLang="zh-TW" sz="2400" i="1">
                            <a:latin typeface="Cambria Math" panose="02040503050406030204" pitchFamily="18" charset="0"/>
                          </a:rPr>
                          <m:t>S</m:t>
                        </m:r>
                      </m:e>
                      <m:sub>
                        <m:r>
                          <m:rPr>
                            <m:sty m:val="p"/>
                          </m:rPr>
                          <a:rPr lang="en-US" altLang="zh-TW" sz="2400" i="1">
                            <a:latin typeface="Cambria Math" panose="02040503050406030204" pitchFamily="18" charset="0"/>
                          </a:rPr>
                          <m:t>a</m:t>
                        </m:r>
                        <m:r>
                          <m:rPr>
                            <m:sty m:val="p"/>
                          </m:rPr>
                          <a:rPr lang="en-US" altLang="zh-TW" sz="2400" i="1" smtClean="0">
                            <a:latin typeface="Cambria Math" panose="02040503050406030204" pitchFamily="18" charset="0"/>
                          </a:rPr>
                          <m:t>v</m:t>
                        </m:r>
                        <m:r>
                          <m:rPr>
                            <m:sty m:val="p"/>
                          </m:rPr>
                          <a:rPr lang="en-US" altLang="zh-TW" sz="2400" i="1">
                            <a:latin typeface="Cambria Math" panose="02040503050406030204" pitchFamily="18" charset="0"/>
                          </a:rPr>
                          <m:t>e</m:t>
                        </m:r>
                      </m:sub>
                      <m:sup>
                        <m:r>
                          <m:rPr>
                            <m:sty m:val="p"/>
                          </m:rPr>
                          <a:rPr lang="en-US" altLang="zh-TW" sz="2400" i="1">
                            <a:latin typeface="Cambria Math" panose="02040503050406030204" pitchFamily="18" charset="0"/>
                          </a:rPr>
                          <m:t>i</m:t>
                        </m:r>
                      </m:sup>
                    </m:sSubSup>
                  </m:oMath>
                </a14:m>
                <a:endParaRPr lang="en-US" altLang="zh-TW" sz="2400" dirty="0">
                  <a:latin typeface="微軟正黑體" panose="020B0604030504040204" pitchFamily="34" charset="-120"/>
                  <a:ea typeface="微軟正黑體" panose="020B0604030504040204" pitchFamily="34" charset="-120"/>
                </a:endParaRPr>
              </a:p>
              <a:p>
                <a:pPr marL="0" indent="0">
                  <a:buNone/>
                </a:pPr>
                <a:endParaRPr lang="en-US" altLang="zh-TW" dirty="0">
                  <a:latin typeface="STFangsong" panose="02010600040101010101" pitchFamily="2" charset="-122"/>
                  <a:ea typeface="STFangsong" panose="02010600040101010101" pitchFamily="2" charset="-122"/>
                </a:endParaRPr>
              </a:p>
              <a:p>
                <a:pPr marL="0" indent="0">
                  <a:buNone/>
                </a:pPr>
                <a:endParaRPr lang="en-US" altLang="zh-TW" dirty="0"/>
              </a:p>
              <a:p>
                <a:endParaRPr lang="en-US" altLang="zh-TW" dirty="0"/>
              </a:p>
              <a:p>
                <a:endParaRPr lang="zh-TW" altLang="en-US" dirty="0"/>
              </a:p>
            </p:txBody>
          </p:sp>
        </mc:Choice>
        <mc:Fallback xmlns="">
          <p:sp>
            <p:nvSpPr>
              <p:cNvPr id="7" name="內容版面配置區 6"/>
              <p:cNvSpPr>
                <a:spLocks noGrp="1" noRot="1" noChangeAspect="1" noMove="1" noResize="1" noEditPoints="1" noAdjustHandles="1" noChangeArrowheads="1" noChangeShapeType="1" noTextEdit="1"/>
              </p:cNvSpPr>
              <p:nvPr>
                <p:ph idx="1"/>
              </p:nvPr>
            </p:nvSpPr>
            <p:spPr>
              <a:xfrm>
                <a:off x="1236000" y="1825625"/>
                <a:ext cx="8820000" cy="4351338"/>
              </a:xfrm>
              <a:blipFill>
                <a:blip r:embed="rId2"/>
                <a:stretch>
                  <a:fillRect l="-968" t="-182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3260497" y="2349000"/>
            <a:ext cx="2475503" cy="1193546"/>
          </a:xfrm>
          <a:prstGeom prst="rect">
            <a:avLst/>
          </a:prstGeom>
        </p:spPr>
      </p:pic>
      <p:grpSp>
        <p:nvGrpSpPr>
          <p:cNvPr id="10"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4116000" y="1234715"/>
            <a:ext cx="3960000" cy="45719"/>
            <a:chOff x="4145550" y="1403281"/>
            <a:chExt cx="3960000" cy="45719"/>
          </a:xfrm>
        </p:grpSpPr>
        <p:cxnSp>
          <p:nvCxnSpPr>
            <p:cNvPr id="16"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84127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17"/>
          <p:cNvGrpSpPr/>
          <p:nvPr/>
        </p:nvGrpSpPr>
        <p:grpSpPr>
          <a:xfrm>
            <a:off x="1056000" y="1361675"/>
            <a:ext cx="10109843" cy="4407325"/>
            <a:chOff x="1056000" y="1361675"/>
            <a:chExt cx="10109843" cy="4407325"/>
          </a:xfrm>
        </p:grpSpPr>
        <p:sp>
          <p:nvSpPr>
            <p:cNvPr id="7" name="矩形 6"/>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639698" y="98825"/>
            <a:ext cx="10515600" cy="996550"/>
          </a:xfrm>
        </p:spPr>
        <p:txBody>
          <a:bodyPr>
            <a:normAutofit/>
          </a:bodyPr>
          <a:lstStyle/>
          <a:p>
            <a:pPr algn="ctr"/>
            <a:r>
              <a:rPr lang="zh-TW" altLang="en-US" sz="3000" dirty="0">
                <a:latin typeface="微軟正黑體" panose="020B0604030504040204" pitchFamily="34" charset="-120"/>
                <a:ea typeface="微軟正黑體" panose="020B0604030504040204" pitchFamily="34" charset="-120"/>
              </a:rPr>
              <a:t>理論基礎</a:t>
            </a:r>
            <a:br>
              <a:rPr lang="en-US" altLang="zh-TW" sz="3000" dirty="0">
                <a:latin typeface="微軟正黑體" panose="020B0604030504040204" pitchFamily="34" charset="-120"/>
                <a:ea typeface="微軟正黑體" panose="020B0604030504040204" pitchFamily="34" charset="-120"/>
              </a:rPr>
            </a:br>
            <a:r>
              <a:rPr lang="zh-TW" altLang="en-US" sz="3000" dirty="0">
                <a:latin typeface="微軟正黑體" panose="020B0604030504040204" pitchFamily="34" charset="-120"/>
                <a:ea typeface="微軟正黑體" panose="020B0604030504040204" pitchFamily="34" charset="-120"/>
              </a:rPr>
              <a:t>動差不變量理論</a:t>
            </a:r>
            <a:r>
              <a:rPr lang="zh-TW" altLang="en-US" sz="1800" b="1" dirty="0">
                <a:latin typeface="微軟正黑體" panose="020B0604030504040204" pitchFamily="34" charset="-120"/>
                <a:ea typeface="微軟正黑體" panose="020B0604030504040204" pitchFamily="34" charset="-120"/>
              </a:rPr>
              <a:t>之</a:t>
            </a:r>
            <a:r>
              <a:rPr lang="zh-TW" altLang="en-US" sz="1800" dirty="0">
                <a:latin typeface="微軟正黑體" panose="020B0604030504040204" pitchFamily="34" charset="-120"/>
                <a:ea typeface="微軟正黑體" panose="020B0604030504040204" pitchFamily="34" charset="-120"/>
              </a:rPr>
              <a:t>片段逐步分塊計算</a:t>
            </a:r>
          </a:p>
        </p:txBody>
      </p:sp>
      <p:sp>
        <p:nvSpPr>
          <p:cNvPr id="3" name="內容版面配置區 2"/>
          <p:cNvSpPr>
            <a:spLocks noGrp="1"/>
          </p:cNvSpPr>
          <p:nvPr>
            <p:ph idx="1"/>
          </p:nvPr>
        </p:nvSpPr>
        <p:spPr>
          <a:xfrm>
            <a:off x="1416000" y="1546734"/>
            <a:ext cx="10515600" cy="4351338"/>
          </a:xfrm>
        </p:spPr>
        <p:txBody>
          <a:bodyPr/>
          <a:lstStyle/>
          <a:p>
            <a:r>
              <a:rPr lang="zh-TW" altLang="en-US" sz="2400" dirty="0">
                <a:latin typeface="微軟正黑體" panose="020B0604030504040204" pitchFamily="34" charset="-120"/>
                <a:ea typeface="微軟正黑體" panose="020B0604030504040204" pitchFamily="34" charset="-120"/>
              </a:rPr>
              <a:t>計算示意</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以平移為例 </a:t>
            </a:r>
            <a:endParaRPr lang="en-US" altLang="zh-TW" sz="2400"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00" y="2079293"/>
            <a:ext cx="4498788" cy="4227586"/>
          </a:xfrm>
          <a:prstGeom prst="rect">
            <a:avLst/>
          </a:prstGeom>
        </p:spPr>
      </p:pic>
      <p:pic>
        <p:nvPicPr>
          <p:cNvPr id="5" name="圖片 4"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349000"/>
            <a:ext cx="5327940" cy="3196764"/>
          </a:xfrm>
          <a:prstGeom prst="rect">
            <a:avLst/>
          </a:prstGeom>
        </p:spPr>
      </p:pic>
      <p:grpSp>
        <p:nvGrpSpPr>
          <p:cNvPr id="9" name="组合 13"/>
          <p:cNvGrpSpPr/>
          <p:nvPr/>
        </p:nvGrpSpPr>
        <p:grpSpPr>
          <a:xfrm>
            <a:off x="5889600" y="6309000"/>
            <a:ext cx="412800" cy="108000"/>
            <a:chOff x="5909001" y="6309000"/>
            <a:chExt cx="412800" cy="108000"/>
          </a:xfrm>
          <a:solidFill>
            <a:schemeClr val="bg1">
              <a:lumMod val="75000"/>
            </a:schemeClr>
          </a:solidFill>
        </p:grpSpPr>
        <p:sp>
          <p:nvSpPr>
            <p:cNvPr id="10"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4"/>
          <p:cNvGrpSpPr/>
          <p:nvPr/>
        </p:nvGrpSpPr>
        <p:grpSpPr>
          <a:xfrm>
            <a:off x="4116000" y="1234715"/>
            <a:ext cx="3960000" cy="45719"/>
            <a:chOff x="4145550" y="1403281"/>
            <a:chExt cx="3960000" cy="45719"/>
          </a:xfrm>
        </p:grpSpPr>
        <p:cxnSp>
          <p:nvCxnSpPr>
            <p:cNvPr id="15"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79451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056000" y="1361675"/>
            <a:ext cx="10109843" cy="4407325"/>
            <a:chOff x="1056000" y="1361675"/>
            <a:chExt cx="10109843" cy="4407325"/>
          </a:xfrm>
        </p:grpSpPr>
        <p:sp>
          <p:nvSpPr>
            <p:cNvPr id="6" name="矩形 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838200" y="365125"/>
            <a:ext cx="10515600" cy="543875"/>
          </a:xfrm>
        </p:spPr>
        <p:txBody>
          <a:bodyPr>
            <a:normAutofit/>
          </a:bodyPr>
          <a:lstStyle/>
          <a:p>
            <a:pPr algn="ctr"/>
            <a:r>
              <a:rPr lang="zh-TW" altLang="en-US" sz="3000" dirty="0">
                <a:latin typeface="微軟正黑體" panose="020B0604030504040204" pitchFamily="34" charset="-120"/>
                <a:ea typeface="微軟正黑體" panose="020B0604030504040204" pitchFamily="34" charset="-120"/>
              </a:rPr>
              <a:t>皮爾森相關係數</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776000" y="1592923"/>
                <a:ext cx="8677800" cy="3764825"/>
              </a:xfrm>
            </p:spPr>
            <p:txBody>
              <a:bodyPr>
                <a:normAutofit/>
              </a:bodyPr>
              <a:lstStyle/>
              <a:p>
                <a14:m>
                  <m:oMath xmlns:m="http://schemas.openxmlformats.org/officeDocument/2006/math">
                    <m:sSubSup>
                      <m:sSubSupPr>
                        <m:ctrlPr>
                          <a:rPr lang="en-US" altLang="zh-TW" sz="2400" i="1" smtClean="0">
                            <a:latin typeface="Cambria Math" panose="02040503050406030204" pitchFamily="18" charset="0"/>
                          </a:rPr>
                        </m:ctrlPr>
                      </m:sSubSupPr>
                      <m:e>
                        <m:r>
                          <m:rPr>
                            <m:sty m:val="p"/>
                          </m:rPr>
                          <a:rPr lang="en-US" altLang="zh-TW" sz="2400" i="1">
                            <a:latin typeface="Cambria Math" panose="02040503050406030204" pitchFamily="18" charset="0"/>
                          </a:rPr>
                          <m:t>Z</m:t>
                        </m:r>
                      </m:e>
                      <m:sub>
                        <m:r>
                          <m:rPr>
                            <m:sty m:val="p"/>
                          </m:rPr>
                          <a:rPr lang="en-US" altLang="zh-TW" sz="2400" i="1">
                            <a:latin typeface="Cambria Math" panose="02040503050406030204" pitchFamily="18" charset="0"/>
                          </a:rPr>
                          <m:t>j</m:t>
                        </m:r>
                      </m:sub>
                      <m:sup>
                        <m:r>
                          <m:rPr>
                            <m:sty m:val="p"/>
                          </m:rPr>
                          <a:rPr lang="en-US" altLang="zh-TW" sz="2400" i="1">
                            <a:latin typeface="Cambria Math" panose="02040503050406030204" pitchFamily="18" charset="0"/>
                          </a:rPr>
                          <m:t>i</m:t>
                        </m:r>
                      </m:sup>
                    </m:sSubSup>
                  </m:oMath>
                </a14:m>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和 </a:t>
                </a:r>
                <a14:m>
                  <m:oMath xmlns:m="http://schemas.openxmlformats.org/officeDocument/2006/math">
                    <m:sSubSup>
                      <m:sSubSupPr>
                        <m:ctrlPr>
                          <a:rPr lang="en-US" altLang="zh-TW" sz="2400" i="1" smtClean="0">
                            <a:latin typeface="Cambria Math" panose="02040503050406030204" pitchFamily="18" charset="0"/>
                          </a:rPr>
                        </m:ctrlPr>
                      </m:sSubSupPr>
                      <m:e>
                        <m:r>
                          <m:rPr>
                            <m:sty m:val="p"/>
                          </m:rPr>
                          <a:rPr lang="en-US" altLang="zh-TW" sz="2400" i="1">
                            <a:latin typeface="Cambria Math" panose="02040503050406030204" pitchFamily="18" charset="0"/>
                          </a:rPr>
                          <m:t>Z</m:t>
                        </m:r>
                      </m:e>
                      <m:sub>
                        <m:r>
                          <m:rPr>
                            <m:sty m:val="p"/>
                          </m:rPr>
                          <a:rPr lang="en-US" altLang="zh-TW" sz="2400" i="1">
                            <a:latin typeface="Cambria Math" panose="02040503050406030204" pitchFamily="18" charset="0"/>
                          </a:rPr>
                          <m:t>j</m:t>
                        </m:r>
                      </m:sub>
                      <m:sup>
                        <m:r>
                          <m:rPr>
                            <m:sty m:val="p"/>
                          </m:rPr>
                          <a:rPr lang="en-US" altLang="zh-TW" sz="2400" i="1">
                            <a:latin typeface="Cambria Math" panose="02040503050406030204" pitchFamily="18" charset="0"/>
                          </a:rPr>
                          <m:t>O</m:t>
                        </m:r>
                      </m:sup>
                    </m:sSubSup>
                  </m:oMath>
                </a14:m>
                <a:r>
                  <a:rPr lang="zh-TW" altLang="en-US" sz="2400" dirty="0">
                    <a:latin typeface="微軟正黑體" panose="020B0604030504040204" pitchFamily="34" charset="-120"/>
                    <a:ea typeface="微軟正黑體" panose="020B0604030504040204" pitchFamily="34" charset="-120"/>
                  </a:rPr>
                  <a:t>分別表示第 </a:t>
                </a:r>
                <a:r>
                  <a:rPr lang="en-US" altLang="zh-TW" sz="2400" dirty="0" err="1">
                    <a:latin typeface="微軟正黑體" panose="020B0604030504040204" pitchFamily="34" charset="-120"/>
                    <a:ea typeface="微軟正黑體" panose="020B0604030504040204" pitchFamily="34" charset="-120"/>
                  </a:rPr>
                  <a:t>i</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個系集預報成員和實際觀測在第 </a:t>
                </a:r>
                <a:r>
                  <a:rPr lang="en-US" altLang="zh-TW" sz="2400" dirty="0">
                    <a:latin typeface="微軟正黑體" panose="020B0604030504040204" pitchFamily="34" charset="-120"/>
                    <a:ea typeface="微軟正黑體" panose="020B0604030504040204" pitchFamily="34" charset="-120"/>
                  </a:rPr>
                  <a:t>j </a:t>
                </a:r>
                <a:r>
                  <a:rPr lang="zh-TW" altLang="en-US" sz="2400" dirty="0">
                    <a:latin typeface="微軟正黑體" panose="020B0604030504040204" pitchFamily="34" charset="-120"/>
                    <a:ea typeface="微軟正黑體" panose="020B0604030504040204" pitchFamily="34" charset="-120"/>
                  </a:rPr>
                  <a:t>個網格點 上雷達回波值， </a:t>
                </a:r>
                <a14:m>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m:rPr>
                                <m:sty m:val="p"/>
                              </m:rPr>
                              <a:rPr lang="en-US" altLang="zh-TW" sz="2400" i="1">
                                <a:latin typeface="Cambria Math" panose="02040503050406030204" pitchFamily="18" charset="0"/>
                              </a:rPr>
                              <m:t>Z</m:t>
                            </m:r>
                          </m:e>
                        </m:acc>
                      </m:e>
                      <m:sup>
                        <m:r>
                          <m:rPr>
                            <m:sty m:val="p"/>
                          </m:rPr>
                          <a:rPr lang="en-US" altLang="zh-TW" sz="2400" i="1">
                            <a:latin typeface="Cambria Math" panose="02040503050406030204" pitchFamily="18" charset="0"/>
                          </a:rPr>
                          <m:t>i</m:t>
                        </m:r>
                      </m:sup>
                    </m:sSup>
                  </m:oMath>
                </a14:m>
                <a:r>
                  <a:rPr lang="zh-TW" altLang="en-US" sz="2400" dirty="0">
                    <a:latin typeface="微軟正黑體" panose="020B0604030504040204" pitchFamily="34" charset="-120"/>
                    <a:ea typeface="微軟正黑體" panose="020B0604030504040204" pitchFamily="34" charset="-120"/>
                  </a:rPr>
                  <a:t>和</a:t>
                </a:r>
                <a14:m>
                  <m:oMath xmlns:m="http://schemas.openxmlformats.org/officeDocument/2006/math">
                    <m:sSup>
                      <m:sSupPr>
                        <m:ctrlPr>
                          <a:rPr lang="en-US" altLang="zh-TW" sz="2400" i="1" dirty="0" smtClean="0">
                            <a:latin typeface="Cambria Math" panose="02040503050406030204" pitchFamily="18" charset="0"/>
                          </a:rPr>
                        </m:ctrlPr>
                      </m:sSupPr>
                      <m:e>
                        <m:acc>
                          <m:accPr>
                            <m:chr m:val="̅"/>
                            <m:ctrlPr>
                              <a:rPr lang="en-US" altLang="zh-TW" sz="2400" i="1" dirty="0" smtClean="0">
                                <a:latin typeface="Cambria Math" panose="02040503050406030204" pitchFamily="18" charset="0"/>
                              </a:rPr>
                            </m:ctrlPr>
                          </m:accPr>
                          <m:e>
                            <m:r>
                              <m:rPr>
                                <m:sty m:val="p"/>
                              </m:rPr>
                              <a:rPr lang="en-US" altLang="zh-TW" sz="2400" i="1" dirty="0">
                                <a:latin typeface="Cambria Math" panose="02040503050406030204" pitchFamily="18" charset="0"/>
                              </a:rPr>
                              <m:t>Z</m:t>
                            </m:r>
                          </m:e>
                        </m:acc>
                      </m:e>
                      <m:sup>
                        <m:r>
                          <m:rPr>
                            <m:sty m:val="p"/>
                          </m:rPr>
                          <a:rPr lang="en-US" altLang="zh-TW" sz="2400" i="1" dirty="0">
                            <a:latin typeface="Cambria Math" panose="02040503050406030204" pitchFamily="18" charset="0"/>
                          </a:rPr>
                          <m:t>O</m:t>
                        </m:r>
                      </m:sup>
                    </m:sSup>
                  </m:oMath>
                </a14:m>
                <a:r>
                  <a:rPr lang="zh-TW" altLang="en-US" sz="2400" dirty="0">
                    <a:latin typeface="微軟正黑體" panose="020B0604030504040204" pitchFamily="34" charset="-120"/>
                    <a:ea typeface="微軟正黑體" panose="020B0604030504040204" pitchFamily="34" charset="-120"/>
                  </a:rPr>
                  <a:t>分別為第 </a:t>
                </a:r>
                <a:r>
                  <a:rPr lang="en-US" altLang="zh-TW" sz="2400" dirty="0" err="1">
                    <a:latin typeface="微軟正黑體" panose="020B0604030504040204" pitchFamily="34" charset="-120"/>
                    <a:ea typeface="微軟正黑體" panose="020B0604030504040204" pitchFamily="34" charset="-120"/>
                  </a:rPr>
                  <a:t>i</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個成員和實際觀測在整張圖形範圍內的平均回波值，</a:t>
                </a:r>
                <a:r>
                  <a:rPr lang="en-US" altLang="zh-TW" sz="2400" dirty="0">
                    <a:latin typeface="微軟正黑體" panose="020B0604030504040204" pitchFamily="34" charset="-120"/>
                    <a:ea typeface="微軟正黑體" panose="020B0604030504040204" pitchFamily="34" charset="-120"/>
                  </a:rPr>
                  <a:t>J </a:t>
                </a:r>
                <a:r>
                  <a:rPr lang="zh-TW" altLang="en-US" sz="2400" dirty="0">
                    <a:latin typeface="微軟正黑體" panose="020B0604030504040204" pitchFamily="34" charset="-120"/>
                    <a:ea typeface="微軟正黑體" panose="020B0604030504040204" pitchFamily="34" charset="-120"/>
                  </a:rPr>
                  <a:t>為總網格點數</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其公式為</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p>
              <a:p>
                <a:endParaRPr lang="en-US" altLang="zh-TW" sz="2400" dirty="0">
                  <a:latin typeface="微軟正黑體" panose="020B0604030504040204" pitchFamily="34" charset="-120"/>
                  <a:ea typeface="微軟正黑體" panose="020B0604030504040204" pitchFamily="34" charset="-120"/>
                </a:endParaRPr>
              </a:p>
              <a:p>
                <a:pPr marL="0" indent="0">
                  <a:buNone/>
                </a:pP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優點</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反映位置上的相關性</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動差不變量理論→面積  皮爾森→網格點對網格點</a:t>
                </a:r>
                <a:endParaRPr lang="en-US" altLang="zh-TW" sz="2400" dirty="0">
                  <a:latin typeface="微軟正黑體" panose="020B0604030504040204" pitchFamily="34" charset="-120"/>
                  <a:ea typeface="微軟正黑體" panose="020B0604030504040204" pitchFamily="34" charset="-120"/>
                </a:endParaRPr>
              </a:p>
              <a:p>
                <a:endParaRPr lang="en-US" altLang="zh-TW" dirty="0"/>
              </a:p>
              <a:p>
                <a:endParaRPr lang="en-US" altLang="zh-TW" dirty="0"/>
              </a:p>
              <a:p>
                <a:endParaRPr lang="en-US" altLang="zh-TW" dirty="0"/>
              </a:p>
              <a:p>
                <a:pPr marL="0" indent="0">
                  <a:buNone/>
                </a:pPr>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776000" y="1592923"/>
                <a:ext cx="8677800" cy="3764825"/>
              </a:xfrm>
              <a:blipFill>
                <a:blip r:embed="rId2"/>
                <a:stretch>
                  <a:fillRect l="-913" t="-1456" r="-702"/>
                </a:stretch>
              </a:blipFill>
            </p:spPr>
            <p:txBody>
              <a:bodyPr/>
              <a:lstStyle/>
              <a:p>
                <a:r>
                  <a:rPr lang="zh-TW" altLang="en-US">
                    <a:noFill/>
                  </a:rPr>
                  <a:t> </a:t>
                </a:r>
              </a:p>
            </p:txBody>
          </p:sp>
        </mc:Fallback>
      </mc:AlternateContent>
      <p:pic>
        <p:nvPicPr>
          <p:cNvPr id="4" name="Picture 2" descr="https://i.imgur.com/529DJ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000" y="2754369"/>
            <a:ext cx="3240000" cy="144193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13"/>
          <p:cNvGrpSpPr/>
          <p:nvPr/>
        </p:nvGrpSpPr>
        <p:grpSpPr>
          <a:xfrm>
            <a:off x="5889600" y="6309000"/>
            <a:ext cx="412800" cy="108000"/>
            <a:chOff x="5909001" y="6309000"/>
            <a:chExt cx="412800" cy="108000"/>
          </a:xfrm>
          <a:solidFill>
            <a:schemeClr val="bg1">
              <a:lumMod val="75000"/>
            </a:schemeClr>
          </a:solidFill>
        </p:grpSpPr>
        <p:sp>
          <p:nvSpPr>
            <p:cNvPr id="9"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4"/>
          <p:cNvGrpSpPr/>
          <p:nvPr/>
        </p:nvGrpSpPr>
        <p:grpSpPr>
          <a:xfrm>
            <a:off x="4116000" y="1234715"/>
            <a:ext cx="3960000" cy="45719"/>
            <a:chOff x="4145550" y="1403281"/>
            <a:chExt cx="3960000" cy="45719"/>
          </a:xfrm>
        </p:grpSpPr>
        <p:cxnSp>
          <p:nvCxnSpPr>
            <p:cNvPr id="14"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56368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4966657" y="1665437"/>
            <a:ext cx="5580157" cy="3139321"/>
          </a:xfrm>
          <a:prstGeom prst="rect">
            <a:avLst/>
          </a:prstGeom>
        </p:spPr>
        <p:txBody>
          <a:bodyPr wrap="square">
            <a:spAutoFit/>
          </a:bodyPr>
          <a:lstStyle/>
          <a:p>
            <a:pPr algn="just"/>
            <a:r>
              <a:rPr lang="zh-TW" altLang="en-US" dirty="0">
                <a:latin typeface="微軟正黑體" panose="020B0604030504040204" pitchFamily="34" charset="-120"/>
                <a:ea typeface="微軟正黑體" panose="020B0604030504040204" pitchFamily="34" charset="-120"/>
              </a:rPr>
              <a:t>一、</a:t>
            </a:r>
            <a:r>
              <a:rPr lang="en-US" altLang="zh-TW" dirty="0">
                <a:latin typeface="微軟正黑體" panose="020B0604030504040204" pitchFamily="34" charset="-120"/>
                <a:ea typeface="微軟正黑體" panose="020B0604030504040204" pitchFamily="34" charset="-120"/>
              </a:rPr>
              <a:t>Persistence-based Nowcasting</a:t>
            </a:r>
          </a:p>
          <a:p>
            <a:pPr algn="just"/>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 對流場估計</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加入其他參數條件幫助估計</a:t>
            </a:r>
            <a:endParaRPr lang="en-US" altLang="zh-TW" dirty="0">
              <a:latin typeface="微軟正黑體" panose="020B0604030504040204" pitchFamily="34" charset="-120"/>
              <a:ea typeface="微軟正黑體" panose="020B0604030504040204" pitchFamily="34" charset="-120"/>
            </a:endParaRPr>
          </a:p>
          <a:p>
            <a:pPr marL="342900" indent="-342900" algn="just">
              <a:buAutoNum type="arabicPeriod"/>
            </a:pPr>
            <a:endParaRPr lang="en-US" altLang="zh-TW" dirty="0">
              <a:latin typeface="微軟正黑體" panose="020B0604030504040204" pitchFamily="34" charset="-120"/>
              <a:ea typeface="微軟正黑體" panose="020B0604030504040204" pitchFamily="34" charset="-120"/>
            </a:endParaRPr>
          </a:p>
          <a:p>
            <a:pPr marL="342900" indent="-342900" algn="just">
              <a:buAutoNum type="arabicPeriod"/>
            </a:pPr>
            <a:endParaRPr lang="en-US" altLang="zh-TW" dirty="0">
              <a:latin typeface="微軟正黑體" panose="020B0604030504040204" pitchFamily="34" charset="-120"/>
              <a:ea typeface="微軟正黑體" panose="020B0604030504040204" pitchFamily="34" charset="-120"/>
            </a:endParaRPr>
          </a:p>
          <a:p>
            <a:pPr algn="just"/>
            <a:endParaRPr lang="en-US" altLang="zh-TW"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 數值對流</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Semi-</a:t>
            </a:r>
            <a:r>
              <a:rPr lang="en-US" altLang="zh-TW" dirty="0" err="1">
                <a:latin typeface="微軟正黑體" panose="020B0604030504040204" pitchFamily="34" charset="-120"/>
                <a:ea typeface="微軟正黑體" panose="020B0604030504040204" pitchFamily="34" charset="-120"/>
              </a:rPr>
              <a:t>Lagrangian</a:t>
            </a:r>
            <a:r>
              <a:rPr lang="en-US" altLang="zh-TW" dirty="0">
                <a:latin typeface="微軟正黑體" panose="020B0604030504040204" pitchFamily="34" charset="-120"/>
                <a:ea typeface="微軟正黑體" panose="020B0604030504040204" pitchFamily="34" charset="-120"/>
              </a:rPr>
              <a:t> scheme</a:t>
            </a:r>
            <a:r>
              <a:rPr lang="zh-TW" altLang="en-US" dirty="0">
                <a:latin typeface="微軟正黑體" panose="020B0604030504040204" pitchFamily="34" charset="-120"/>
                <a:ea typeface="微軟正黑體" panose="020B0604030504040204" pitchFamily="34" charset="-120"/>
              </a:rPr>
              <a:t> 是設計來估</a:t>
            </a:r>
            <a:endParaRPr lang="en-US" altLang="zh-TW"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     計平流問題的方法，隨時間會物理量守恆</a:t>
            </a:r>
            <a:endParaRPr lang="en-US" altLang="zh-TW" dirty="0">
              <a:latin typeface="微軟正黑體" panose="020B0604030504040204" pitchFamily="34" charset="-120"/>
              <a:ea typeface="微軟正黑體" panose="020B0604030504040204" pitchFamily="34" charset="-120"/>
            </a:endParaRPr>
          </a:p>
          <a:p>
            <a:pPr algn="just"/>
            <a:endParaRPr lang="en-US" altLang="zh-CN" dirty="0">
              <a:latin typeface="微軟正黑體" panose="020B0604030504040204" pitchFamily="34" charset="-120"/>
              <a:ea typeface="微軟正黑體" panose="020B0604030504040204" pitchFamily="34" charset="-120"/>
            </a:endParaRPr>
          </a:p>
          <a:p>
            <a:pPr algn="just"/>
            <a:endParaRPr lang="en-US" altLang="zh-CN" dirty="0">
              <a:latin typeface="微軟正黑體" panose="020B0604030504040204" pitchFamily="34" charset="-120"/>
              <a:ea typeface="微軟正黑體" panose="020B0604030504040204" pitchFamily="34" charset="-120"/>
            </a:endParaRPr>
          </a:p>
          <a:p>
            <a:pPr algn="just"/>
            <a:endParaRPr lang="en-US" altLang="zh-CN" dirty="0">
              <a:latin typeface="微軟正黑體" panose="020B0604030504040204" pitchFamily="34" charset="-120"/>
              <a:ea typeface="微軟正黑體" panose="020B0604030504040204" pitchFamily="34" charset="-120"/>
            </a:endParaRPr>
          </a:p>
          <a:p>
            <a:pPr algn="just"/>
            <a:r>
              <a:rPr lang="zh-TW" altLang="en-US" dirty="0">
                <a:latin typeface="微軟正黑體" panose="020B0604030504040204" pitchFamily="34" charset="-120"/>
                <a:ea typeface="微軟正黑體" panose="020B0604030504040204" pitchFamily="34" charset="-120"/>
              </a:rPr>
              <a:t>      </a:t>
            </a:r>
            <a:r>
              <a:rPr lang="en-US" altLang="zh-CN" dirty="0">
                <a:latin typeface="微軟正黑體" panose="020B0604030504040204" pitchFamily="34" charset="-120"/>
                <a:ea typeface="微軟正黑體" panose="020B0604030504040204" pitchFamily="34" charset="-120"/>
              </a:rPr>
              <a:t>Backward and forward schemes</a:t>
            </a:r>
            <a:r>
              <a:rPr lang="zh-CN" altLang="en-US" dirty="0">
                <a:latin typeface="微軟正黑體" panose="020B0604030504040204" pitchFamily="34" charset="-120"/>
                <a:ea typeface="微軟正黑體" panose="020B0604030504040204" pitchFamily="34" charset="-120"/>
              </a:rPr>
              <a:t>：</a:t>
            </a: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圖片 2">
            <a:extLst>
              <a:ext uri="{FF2B5EF4-FFF2-40B4-BE49-F238E27FC236}">
                <a16:creationId xmlns:a16="http://schemas.microsoft.com/office/drawing/2014/main" id="{18B33B5B-AEAE-41BA-9A6D-0D2233FC6ED5}"/>
              </a:ext>
            </a:extLst>
          </p:cNvPr>
          <p:cNvPicPr>
            <a:picLocks noChangeAspect="1"/>
          </p:cNvPicPr>
          <p:nvPr/>
        </p:nvPicPr>
        <p:blipFill>
          <a:blip r:embed="rId3"/>
          <a:stretch>
            <a:fillRect/>
          </a:stretch>
        </p:blipFill>
        <p:spPr>
          <a:xfrm>
            <a:off x="5286000" y="2307653"/>
            <a:ext cx="3280657" cy="754062"/>
          </a:xfrm>
          <a:prstGeom prst="rect">
            <a:avLst/>
          </a:prstGeom>
        </p:spPr>
      </p:pic>
      <p:pic>
        <p:nvPicPr>
          <p:cNvPr id="5" name="圖片 4">
            <a:extLst>
              <a:ext uri="{FF2B5EF4-FFF2-40B4-BE49-F238E27FC236}">
                <a16:creationId xmlns:a16="http://schemas.microsoft.com/office/drawing/2014/main" id="{08152E6A-C177-4261-B9F1-9FEE5DF509BC}"/>
              </a:ext>
            </a:extLst>
          </p:cNvPr>
          <p:cNvPicPr>
            <a:picLocks noChangeAspect="1"/>
          </p:cNvPicPr>
          <p:nvPr/>
        </p:nvPicPr>
        <p:blipFill>
          <a:blip r:embed="rId4"/>
          <a:stretch>
            <a:fillRect/>
          </a:stretch>
        </p:blipFill>
        <p:spPr>
          <a:xfrm>
            <a:off x="5395843" y="3626855"/>
            <a:ext cx="3019425" cy="533400"/>
          </a:xfrm>
          <a:prstGeom prst="rect">
            <a:avLst/>
          </a:prstGeom>
        </p:spPr>
      </p:pic>
      <p:pic>
        <p:nvPicPr>
          <p:cNvPr id="7" name="圖片 6">
            <a:extLst>
              <a:ext uri="{FF2B5EF4-FFF2-40B4-BE49-F238E27FC236}">
                <a16:creationId xmlns:a16="http://schemas.microsoft.com/office/drawing/2014/main" id="{04D80C45-7F03-49AF-A63C-21B0CF52E7FC}"/>
              </a:ext>
            </a:extLst>
          </p:cNvPr>
          <p:cNvPicPr>
            <a:picLocks noChangeAspect="1"/>
          </p:cNvPicPr>
          <p:nvPr/>
        </p:nvPicPr>
        <p:blipFill>
          <a:blip r:embed="rId5"/>
          <a:stretch>
            <a:fillRect/>
          </a:stretch>
        </p:blipFill>
        <p:spPr>
          <a:xfrm>
            <a:off x="5376000" y="4768038"/>
            <a:ext cx="2160000" cy="613440"/>
          </a:xfrm>
          <a:prstGeom prst="rect">
            <a:avLst/>
          </a:prstGeom>
        </p:spPr>
      </p:pic>
    </p:spTree>
    <p:extLst>
      <p:ext uri="{BB962C8B-B14F-4D97-AF65-F5344CB8AC3E}">
        <p14:creationId xmlns:p14="http://schemas.microsoft.com/office/powerpoint/2010/main" val="1429728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17"/>
          <p:cNvGrpSpPr/>
          <p:nvPr/>
        </p:nvGrpSpPr>
        <p:grpSpPr>
          <a:xfrm>
            <a:off x="1056000" y="1361675"/>
            <a:ext cx="10109843" cy="4407325"/>
            <a:chOff x="1056000" y="1361675"/>
            <a:chExt cx="10109843" cy="4407325"/>
          </a:xfrm>
        </p:grpSpPr>
        <p:sp>
          <p:nvSpPr>
            <p:cNvPr id="6" name="矩形 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838200" y="365125"/>
            <a:ext cx="10515600" cy="543875"/>
          </a:xfrm>
        </p:spPr>
        <p:txBody>
          <a:bodyPr>
            <a:normAutofit/>
          </a:bodyPr>
          <a:lstStyle/>
          <a:p>
            <a:pPr algn="ctr"/>
            <a:r>
              <a:rPr lang="zh-TW" altLang="en-US" sz="3000" dirty="0">
                <a:latin typeface="微軟正黑體" panose="020B0604030504040204" pitchFamily="34" charset="-120"/>
                <a:ea typeface="微軟正黑體" panose="020B0604030504040204" pitchFamily="34" charset="-120"/>
              </a:rPr>
              <a:t>資料選取</a:t>
            </a:r>
          </a:p>
        </p:txBody>
      </p:sp>
      <p:sp>
        <p:nvSpPr>
          <p:cNvPr id="3" name="內容版面配置區 2"/>
          <p:cNvSpPr>
            <a:spLocks noGrp="1"/>
          </p:cNvSpPr>
          <p:nvPr>
            <p:ph idx="1"/>
          </p:nvPr>
        </p:nvSpPr>
        <p:spPr>
          <a:xfrm>
            <a:off x="1487100" y="1554175"/>
            <a:ext cx="8137800" cy="4351338"/>
          </a:xfrm>
        </p:spPr>
        <p:txBody>
          <a:bodyPr>
            <a:normAutofit/>
          </a:bodyPr>
          <a:lstStyle/>
          <a:p>
            <a:r>
              <a:rPr lang="en-US" altLang="zh-TW" sz="2400" dirty="0">
                <a:latin typeface="微軟正黑體" panose="020B0604030504040204" pitchFamily="34" charset="-120"/>
                <a:ea typeface="微軟正黑體" panose="020B0604030504040204" pitchFamily="34" charset="-120"/>
              </a:rPr>
              <a:t>2013</a:t>
            </a:r>
            <a:r>
              <a:rPr lang="zh-TW" altLang="en-US" sz="2400" dirty="0">
                <a:latin typeface="微軟正黑體" panose="020B0604030504040204" pitchFamily="34" charset="-120"/>
                <a:ea typeface="微軟正黑體" panose="020B0604030504040204" pitchFamily="34" charset="-120"/>
              </a:rPr>
              <a:t>年的康芮颱風，</a:t>
            </a:r>
            <a:r>
              <a:rPr lang="en-US" altLang="zh-TW" sz="2400" dirty="0">
                <a:latin typeface="微軟正黑體" panose="020B0604030504040204" pitchFamily="34" charset="-120"/>
                <a:ea typeface="微軟正黑體" panose="020B0604030504040204" pitchFamily="34" charset="-120"/>
              </a:rPr>
              <a:t>8/28,1200h~8/29,0600h</a:t>
            </a:r>
            <a:r>
              <a:rPr lang="zh-TW" altLang="en-US" sz="2400" dirty="0">
                <a:latin typeface="微軟正黑體" panose="020B0604030504040204" pitchFamily="34" charset="-120"/>
                <a:ea typeface="微軟正黑體" panose="020B0604030504040204" pitchFamily="34" charset="-120"/>
              </a:rPr>
              <a:t>期間，每三小時傳一次</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選用中央氣象局三個模式</a:t>
            </a:r>
            <a:r>
              <a:rPr lang="en-US" altLang="zh-TW" sz="2400" dirty="0">
                <a:latin typeface="微軟正黑體" panose="020B0604030504040204" pitchFamily="34" charset="-120"/>
                <a:ea typeface="微軟正黑體" panose="020B0604030504040204" pitchFamily="34" charset="-120"/>
              </a:rPr>
              <a:t>(WRFD, TWRF, WEPS)</a:t>
            </a:r>
            <a:r>
              <a:rPr lang="zh-TW" altLang="en-US" sz="2400" dirty="0">
                <a:latin typeface="微軟正黑體" panose="020B0604030504040204" pitchFamily="34" charset="-120"/>
                <a:ea typeface="微軟正黑體" panose="020B0604030504040204" pitchFamily="34" charset="-120"/>
              </a:rPr>
              <a:t>預測出的資料</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以觀測回波時間的前後六小時定為預報有效時間，將四個模式初始時間（即最新時間 的模擬和三個延遲時間的模擬）預報到此有效時段內的預報結果作為系集成員，共</a:t>
            </a:r>
            <a:r>
              <a:rPr lang="en-US" altLang="zh-TW" sz="2400" dirty="0">
                <a:latin typeface="微軟正黑體" panose="020B0604030504040204" pitchFamily="34" charset="-120"/>
                <a:ea typeface="微軟正黑體" panose="020B0604030504040204" pitchFamily="34" charset="-120"/>
              </a:rPr>
              <a:t>440</a:t>
            </a:r>
            <a:r>
              <a:rPr lang="zh-TW" altLang="en-US" sz="2400" dirty="0">
                <a:latin typeface="微軟正黑體" panose="020B0604030504040204" pitchFamily="34" charset="-120"/>
                <a:ea typeface="微軟正黑體" panose="020B0604030504040204" pitchFamily="34" charset="-120"/>
              </a:rPr>
              <a:t>個（</a:t>
            </a:r>
            <a:r>
              <a:rPr lang="en-US" altLang="zh-TW" sz="2400" dirty="0">
                <a:latin typeface="微軟正黑體" panose="020B0604030504040204" pitchFamily="34" charset="-120"/>
                <a:ea typeface="微軟正黑體" panose="020B0604030504040204" pitchFamily="34" charset="-120"/>
              </a:rPr>
              <a:t>4 </a:t>
            </a:r>
            <a:r>
              <a:rPr lang="zh-TW" altLang="en-US" sz="2400" dirty="0">
                <a:latin typeface="微軟正黑體" panose="020B0604030504040204" pitchFamily="34" charset="-120"/>
                <a:ea typeface="微軟正黑體" panose="020B0604030504040204" pitchFamily="34" charset="-120"/>
              </a:rPr>
              <a:t>個初始時間</a:t>
            </a:r>
            <a:r>
              <a:rPr lang="en-US" altLang="zh-TW" sz="2400" dirty="0">
                <a:latin typeface="微軟正黑體" panose="020B0604030504040204" pitchFamily="34" charset="-120"/>
                <a:ea typeface="微軟正黑體" panose="020B0604030504040204" pitchFamily="34" charset="-120"/>
              </a:rPr>
              <a:t>×22 </a:t>
            </a:r>
            <a:r>
              <a:rPr lang="zh-TW" altLang="en-US" sz="2400" dirty="0">
                <a:latin typeface="微軟正黑體" panose="020B0604030504040204" pitchFamily="34" charset="-120"/>
                <a:ea typeface="微軟正黑體" panose="020B0604030504040204" pitchFamily="34" charset="-120"/>
              </a:rPr>
              <a:t>個成員</a:t>
            </a:r>
            <a:r>
              <a:rPr lang="en-US" altLang="zh-TW" sz="2400" dirty="0">
                <a:latin typeface="微軟正黑體" panose="020B0604030504040204" pitchFamily="34" charset="-120"/>
                <a:ea typeface="微軟正黑體" panose="020B0604030504040204" pitchFamily="34" charset="-120"/>
              </a:rPr>
              <a:t>×5 </a:t>
            </a:r>
            <a:r>
              <a:rPr lang="zh-TW" altLang="en-US" sz="2400" dirty="0">
                <a:latin typeface="微軟正黑體" panose="020B0604030504040204" pitchFamily="34" charset="-120"/>
                <a:ea typeface="微軟正黑體" panose="020B0604030504040204" pitchFamily="34" charset="-120"/>
              </a:rPr>
              <a:t>筆時間輸出</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6274608" y="1361675"/>
            <a:ext cx="5330292" cy="4848458"/>
          </a:xfrm>
          <a:prstGeom prst="rect">
            <a:avLst/>
          </a:prstGeom>
        </p:spPr>
      </p:pic>
      <p:grpSp>
        <p:nvGrpSpPr>
          <p:cNvPr id="8" name="组合 13"/>
          <p:cNvGrpSpPr/>
          <p:nvPr/>
        </p:nvGrpSpPr>
        <p:grpSpPr>
          <a:xfrm>
            <a:off x="5889600" y="6309000"/>
            <a:ext cx="412800" cy="108000"/>
            <a:chOff x="5909001" y="6309000"/>
            <a:chExt cx="412800" cy="108000"/>
          </a:xfrm>
          <a:solidFill>
            <a:schemeClr val="bg1">
              <a:lumMod val="75000"/>
            </a:schemeClr>
          </a:solidFill>
        </p:grpSpPr>
        <p:sp>
          <p:nvSpPr>
            <p:cNvPr id="9"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4"/>
          <p:cNvGrpSpPr/>
          <p:nvPr/>
        </p:nvGrpSpPr>
        <p:grpSpPr>
          <a:xfrm>
            <a:off x="4116000" y="1234715"/>
            <a:ext cx="3960000" cy="45719"/>
            <a:chOff x="4145550" y="1403281"/>
            <a:chExt cx="3960000" cy="45719"/>
          </a:xfrm>
        </p:grpSpPr>
        <p:cxnSp>
          <p:nvCxnSpPr>
            <p:cNvPr id="14"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0091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17"/>
          <p:cNvGrpSpPr/>
          <p:nvPr/>
        </p:nvGrpSpPr>
        <p:grpSpPr>
          <a:xfrm>
            <a:off x="1056000" y="1361675"/>
            <a:ext cx="10109843" cy="4407325"/>
            <a:chOff x="1056000" y="1361675"/>
            <a:chExt cx="10109843" cy="4407325"/>
          </a:xfrm>
        </p:grpSpPr>
        <p:sp>
          <p:nvSpPr>
            <p:cNvPr id="10" name="矩形 9"/>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838200" y="232057"/>
            <a:ext cx="10658113" cy="856944"/>
          </a:xfrm>
        </p:spPr>
        <p:txBody>
          <a:bodyPr>
            <a:normAutofit/>
          </a:bodyPr>
          <a:lstStyle/>
          <a:p>
            <a:pPr algn="ctr"/>
            <a:r>
              <a:rPr lang="zh-TW" altLang="en-US" sz="3300" dirty="0">
                <a:latin typeface="微軟正黑體" panose="020B0604030504040204" pitchFamily="34" charset="-120"/>
                <a:ea typeface="微軟正黑體" panose="020B0604030504040204" pitchFamily="34" charset="-120"/>
              </a:rPr>
              <a:t>實驗方法 </a:t>
            </a:r>
            <a:r>
              <a:rPr lang="en-US" altLang="zh-TW" sz="33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辨識組</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596000" y="1368309"/>
                <a:ext cx="7417800" cy="4777398"/>
              </a:xfrm>
            </p:spPr>
            <p:txBody>
              <a:bodyPr>
                <a:normAutofit/>
              </a:bodyPr>
              <a:lstStyle/>
              <a:p>
                <a:r>
                  <a:rPr lang="zh-TW" altLang="en-US" sz="2200" dirty="0">
                    <a:latin typeface="微軟正黑體" panose="020B0604030504040204" pitchFamily="34" charset="-120"/>
                    <a:ea typeface="微軟正黑體" panose="020B0604030504040204" pitchFamily="34" charset="-120"/>
                  </a:rPr>
                  <a:t>動差不變量理論的部分</a:t>
                </a:r>
                <a:endParaRPr lang="en-US" altLang="zh-TW" sz="2200" dirty="0">
                  <a:latin typeface="微軟正黑體" panose="020B0604030504040204" pitchFamily="34" charset="-120"/>
                  <a:ea typeface="微軟正黑體" panose="020B0604030504040204" pitchFamily="34" charset="-120"/>
                </a:endParaRPr>
              </a:p>
              <a:p>
                <a:pPr lvl="2"/>
                <a:r>
                  <a:rPr lang="zh-TW" altLang="en-US" sz="1800" dirty="0">
                    <a:latin typeface="微軟正黑體" panose="020B0604030504040204" pitchFamily="34" charset="-120"/>
                    <a:ea typeface="微軟正黑體" panose="020B0604030504040204" pitchFamily="34" charset="-120"/>
                  </a:rPr>
                  <a:t>因主要是以圖形形狀為其特徵的擷取，對量值區辨有限制</a:t>
                </a:r>
                <a:endParaRPr lang="en-US" altLang="zh-TW" sz="1800" dirty="0">
                  <a:latin typeface="微軟正黑體" panose="020B0604030504040204" pitchFamily="34" charset="-120"/>
                  <a:ea typeface="微軟正黑體" panose="020B0604030504040204" pitchFamily="34" charset="-120"/>
                </a:endParaRPr>
              </a:p>
              <a:p>
                <a:pPr lvl="2"/>
                <a:r>
                  <a:rPr lang="zh-TW" altLang="en-US" sz="1800" dirty="0">
                    <a:latin typeface="微軟正黑體" panose="020B0604030504040204" pitchFamily="34" charset="-120"/>
                    <a:ea typeface="微軟正黑體" panose="020B0604030504040204" pitchFamily="34" charset="-120"/>
                  </a:rPr>
                  <a:t>解決</a:t>
                </a:r>
                <a:r>
                  <a:rPr lang="en-US" altLang="zh-TW" sz="1800" dirty="0">
                    <a:latin typeface="微軟正黑體" panose="020B0604030504040204" pitchFamily="34" charset="-120"/>
                    <a:ea typeface="微軟正黑體" panose="020B0604030504040204" pitchFamily="34" charset="-120"/>
                  </a:rPr>
                  <a:t>:</a:t>
                </a:r>
              </a:p>
              <a:p>
                <a:pPr lvl="2"/>
                <a:r>
                  <a:rPr lang="zh-TW" altLang="en-US" sz="1800" dirty="0">
                    <a:latin typeface="微軟正黑體" panose="020B0604030504040204" pitchFamily="34" charset="-120"/>
                    <a:ea typeface="微軟正黑體" panose="020B0604030504040204" pitchFamily="34" charset="-120"/>
                  </a:rPr>
                  <a:t>設幾個回波門檻值</a:t>
                </a:r>
                <a:r>
                  <a:rPr lang="el-GR" altLang="zh-TW" sz="1800" dirty="0">
                    <a:latin typeface="微軟正黑體" panose="020B0604030504040204" pitchFamily="34" charset="-120"/>
                    <a:ea typeface="微軟正黑體" panose="020B0604030504040204" pitchFamily="34" charset="-120"/>
                  </a:rPr>
                  <a:t>λ</a:t>
                </a:r>
                <a:r>
                  <a:rPr lang="en-US" altLang="zh-TW" sz="1800" dirty="0">
                    <a:latin typeface="微軟正黑體" panose="020B0604030504040204" pitchFamily="34" charset="-120"/>
                    <a:ea typeface="微軟正黑體" panose="020B0604030504040204" pitchFamily="34" charset="-120"/>
                  </a:rPr>
                  <a:t>:</a:t>
                </a:r>
              </a:p>
              <a:p>
                <a:pPr marL="0" indent="0">
                  <a:buNone/>
                </a:pPr>
                <a:r>
                  <a:rPr lang="en-US" altLang="zh-TW" sz="1800" dirty="0">
                    <a:latin typeface="微軟正黑體" panose="020B0604030504040204" pitchFamily="34" charset="-120"/>
                    <a:ea typeface="微軟正黑體" panose="020B0604030504040204" pitchFamily="34" charset="-120"/>
                  </a:rPr>
                  <a:t>	</a:t>
                </a:r>
                <a14:m>
                  <m:oMath xmlns:m="http://schemas.openxmlformats.org/officeDocument/2006/math">
                    <m:sSub>
                      <m:sSubPr>
                        <m:ctrlPr>
                          <a:rPr lang="en-US" altLang="zh-TW" sz="1800" i="1" smtClean="0">
                            <a:latin typeface="Cambria Math" panose="02040503050406030204" pitchFamily="18" charset="0"/>
                          </a:rPr>
                        </m:ctrlPr>
                      </m:sSubPr>
                      <m:e>
                        <m:r>
                          <a:rPr lang="zh-TW" altLang="en-US" sz="1800" i="1" smtClean="0">
                            <a:latin typeface="Cambria Math" panose="02040503050406030204" pitchFamily="18" charset="0"/>
                          </a:rPr>
                          <m:t>𝜆</m:t>
                        </m:r>
                      </m:e>
                      <m:sub>
                        <m:r>
                          <m:rPr>
                            <m:sty m:val="p"/>
                          </m:rPr>
                          <a:rPr lang="en-US" altLang="zh-TW" sz="1800" i="1">
                            <a:latin typeface="Cambria Math" panose="02040503050406030204" pitchFamily="18" charset="0"/>
                          </a:rPr>
                          <m:t>m</m:t>
                        </m:r>
                        <m:r>
                          <m:rPr>
                            <m:sty m:val="p"/>
                          </m:rPr>
                          <a:rPr lang="en-US" altLang="zh-TW" sz="1800" i="1" smtClean="0">
                            <a:latin typeface="Cambria Math" panose="02040503050406030204" pitchFamily="18" charset="0"/>
                          </a:rPr>
                          <m:t>a</m:t>
                        </m:r>
                        <m:r>
                          <m:rPr>
                            <m:sty m:val="p"/>
                          </m:rPr>
                          <a:rPr lang="en-US" altLang="zh-TW" sz="1800" i="1">
                            <a:latin typeface="Cambria Math" panose="02040503050406030204" pitchFamily="18" charset="0"/>
                          </a:rPr>
                          <m:t>x</m:t>
                        </m:r>
                      </m:sub>
                    </m:sSub>
                    <m:r>
                      <a:rPr lang="en-US" altLang="zh-TW" sz="1800" i="1">
                        <a:latin typeface="Cambria Math" panose="02040503050406030204" pitchFamily="18" charset="0"/>
                      </a:rPr>
                      <m:t>=</m:t>
                    </m:r>
                    <m:d>
                      <m:dPr>
                        <m:begChr m:val="["/>
                        <m:endChr m:val="]"/>
                        <m:ctrlPr>
                          <a:rPr lang="en-US" altLang="zh-TW" sz="1800" i="1" smtClean="0">
                            <a:latin typeface="Cambria Math" panose="02040503050406030204" pitchFamily="18" charset="0"/>
                          </a:rPr>
                        </m:ctrlPr>
                      </m:dPr>
                      <m:e>
                        <m:f>
                          <m:fPr>
                            <m:ctrlPr>
                              <a:rPr lang="en-US" altLang="zh-TW" sz="1800" i="1" smtClean="0">
                                <a:latin typeface="Cambria Math" panose="02040503050406030204" pitchFamily="18" charset="0"/>
                              </a:rPr>
                            </m:ctrlPr>
                          </m:fPr>
                          <m:num>
                            <m:sSubSup>
                              <m:sSubSupPr>
                                <m:ctrlPr>
                                  <a:rPr lang="en-US" altLang="zh-TW" sz="1800" i="1" smtClean="0">
                                    <a:latin typeface="Cambria Math" panose="02040503050406030204" pitchFamily="18" charset="0"/>
                                  </a:rPr>
                                </m:ctrlPr>
                              </m:sSubSupPr>
                              <m:e>
                                <m:r>
                                  <m:rPr>
                                    <m:sty m:val="p"/>
                                  </m:rPr>
                                  <a:rPr lang="en-US" altLang="zh-TW" sz="1800" i="1">
                                    <a:latin typeface="Cambria Math" panose="02040503050406030204" pitchFamily="18" charset="0"/>
                                  </a:rPr>
                                  <m:t>Z</m:t>
                                </m:r>
                              </m:e>
                              <m:sub>
                                <m:r>
                                  <m:rPr>
                                    <m:sty m:val="p"/>
                                  </m:rPr>
                                  <a:rPr lang="en-US" altLang="zh-TW" sz="1800" i="1">
                                    <a:latin typeface="Cambria Math" panose="02040503050406030204" pitchFamily="18" charset="0"/>
                                  </a:rPr>
                                  <m:t>m</m:t>
                                </m:r>
                                <m:r>
                                  <m:rPr>
                                    <m:sty m:val="p"/>
                                  </m:rPr>
                                  <a:rPr lang="en-US" altLang="zh-TW" sz="1800" i="1" smtClean="0">
                                    <a:latin typeface="Cambria Math" panose="02040503050406030204" pitchFamily="18" charset="0"/>
                                  </a:rPr>
                                  <m:t>a</m:t>
                                </m:r>
                                <m:r>
                                  <m:rPr>
                                    <m:sty m:val="p"/>
                                  </m:rPr>
                                  <a:rPr lang="en-US" altLang="zh-TW" sz="1800" i="1">
                                    <a:latin typeface="Cambria Math" panose="02040503050406030204" pitchFamily="18" charset="0"/>
                                  </a:rPr>
                                  <m:t>x</m:t>
                                </m:r>
                              </m:sub>
                              <m:sup>
                                <m:r>
                                  <m:rPr>
                                    <m:sty m:val="p"/>
                                  </m:rPr>
                                  <a:rPr lang="en-US" altLang="zh-TW" sz="1800" i="1">
                                    <a:latin typeface="Cambria Math" panose="02040503050406030204" pitchFamily="18" charset="0"/>
                                  </a:rPr>
                                  <m:t>O</m:t>
                                </m:r>
                              </m:sup>
                            </m:sSubSup>
                          </m:num>
                          <m:den>
                            <m:r>
                              <a:rPr lang="en-US" altLang="zh-TW" sz="1800" i="1">
                                <a:latin typeface="Cambria Math" panose="02040503050406030204" pitchFamily="18" charset="0"/>
                              </a:rPr>
                              <m:t>1</m:t>
                            </m:r>
                            <m:r>
                              <a:rPr lang="en-US" altLang="zh-TW" sz="1800" i="1" smtClean="0">
                                <a:latin typeface="Cambria Math" panose="02040503050406030204" pitchFamily="18" charset="0"/>
                              </a:rPr>
                              <m:t>0</m:t>
                            </m:r>
                          </m:den>
                        </m:f>
                      </m:e>
                    </m:d>
                  </m:oMath>
                </a14:m>
                <a:r>
                  <a:rPr lang="zh-TW" altLang="en-US" sz="1800" dirty="0">
                    <a:latin typeface="微軟正黑體" panose="020B0604030504040204" pitchFamily="34" charset="-120"/>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10-10</a:t>
                </a:r>
                <a:r>
                  <a:rPr lang="zh-TW" altLang="en-US" sz="1800" dirty="0">
                    <a:latin typeface="微軟正黑體" panose="020B0604030504040204" pitchFamily="34" charset="-120"/>
                    <a:ea typeface="微軟正黑體" panose="020B0604030504040204" pitchFamily="34" charset="-120"/>
                  </a:rPr>
                  <a:t>    </a:t>
                </a:r>
                <a14:m>
                  <m:oMath xmlns:m="http://schemas.openxmlformats.org/officeDocument/2006/math">
                    <m:sSubSup>
                      <m:sSubSupPr>
                        <m:ctrlPr>
                          <a:rPr lang="en-US" altLang="zh-TW" sz="1800" i="1" smtClean="0">
                            <a:latin typeface="Cambria Math" panose="02040503050406030204" pitchFamily="18" charset="0"/>
                          </a:rPr>
                        </m:ctrlPr>
                      </m:sSubSupPr>
                      <m:e>
                        <m:r>
                          <m:rPr>
                            <m:sty m:val="p"/>
                          </m:rPr>
                          <a:rPr lang="en-US" altLang="zh-TW" sz="1800" i="1">
                            <a:latin typeface="Cambria Math" panose="02040503050406030204" pitchFamily="18" charset="0"/>
                          </a:rPr>
                          <m:t>Z</m:t>
                        </m:r>
                      </m:e>
                      <m:sub>
                        <m:r>
                          <m:rPr>
                            <m:sty m:val="p"/>
                          </m:rPr>
                          <a:rPr lang="en-US" altLang="zh-TW" sz="1800" i="1">
                            <a:latin typeface="Cambria Math" panose="02040503050406030204" pitchFamily="18" charset="0"/>
                          </a:rPr>
                          <m:t>m</m:t>
                        </m:r>
                        <m:r>
                          <m:rPr>
                            <m:sty m:val="p"/>
                          </m:rPr>
                          <a:rPr lang="en-US" altLang="zh-TW" sz="1800" i="1" smtClean="0">
                            <a:latin typeface="Cambria Math" panose="02040503050406030204" pitchFamily="18" charset="0"/>
                          </a:rPr>
                          <m:t>a</m:t>
                        </m:r>
                        <m:r>
                          <m:rPr>
                            <m:sty m:val="p"/>
                          </m:rPr>
                          <a:rPr lang="en-US" altLang="zh-TW" sz="1800" i="1">
                            <a:latin typeface="Cambria Math" panose="02040503050406030204" pitchFamily="18" charset="0"/>
                          </a:rPr>
                          <m:t>x</m:t>
                        </m:r>
                      </m:sub>
                      <m:sup>
                        <m:r>
                          <m:rPr>
                            <m:sty m:val="p"/>
                          </m:rPr>
                          <a:rPr lang="en-US" altLang="zh-TW" sz="1800" i="1">
                            <a:latin typeface="Cambria Math" panose="02040503050406030204" pitchFamily="18" charset="0"/>
                          </a:rPr>
                          <m:t>O</m:t>
                        </m:r>
                      </m:sup>
                    </m:sSubSup>
                  </m:oMath>
                </a14:m>
                <a:r>
                  <a:rPr lang="zh-TW" altLang="en-US" sz="1800" dirty="0">
                    <a:latin typeface="微軟正黑體" panose="020B0604030504040204" pitchFamily="34" charset="-120"/>
                    <a:ea typeface="微軟正黑體" panose="020B0604030504040204" pitchFamily="34" charset="-120"/>
                  </a:rPr>
                  <a:t>為全域範圍內觀測回波的最大值</a:t>
                </a:r>
                <a:endParaRPr lang="en-US" altLang="zh-TW" sz="1800" dirty="0">
                  <a:latin typeface="微軟正黑體" panose="020B0604030504040204" pitchFamily="34" charset="-120"/>
                  <a:ea typeface="微軟正黑體" panose="020B0604030504040204" pitchFamily="34" charset="-120"/>
                </a:endParaRPr>
              </a:p>
              <a:p>
                <a:pPr marL="0" indent="0">
                  <a:buNone/>
                </a:pPr>
                <a:r>
                  <a:rPr lang="en-US" altLang="zh-TW" sz="1800" dirty="0">
                    <a:latin typeface="微軟正黑體" panose="020B0604030504040204" pitchFamily="34" charset="-120"/>
                    <a:ea typeface="微軟正黑體" panose="020B0604030504040204" pitchFamily="34" charset="-120"/>
                  </a:rPr>
                  <a:t>	</a:t>
                </a:r>
                <a:r>
                  <a:rPr lang="el-GR" altLang="zh-TW" sz="1800" dirty="0">
                    <a:latin typeface="微軟正黑體" panose="020B0604030504040204" pitchFamily="34" charset="-120"/>
                    <a:ea typeface="微軟正黑體" panose="020B0604030504040204" pitchFamily="34" charset="-120"/>
                  </a:rPr>
                  <a:t>λ</a:t>
                </a:r>
                <a:r>
                  <a:rPr lang="en-US" altLang="zh-TW" sz="1800" dirty="0">
                    <a:latin typeface="微軟正黑體" panose="020B0604030504040204" pitchFamily="34" charset="-120"/>
                    <a:ea typeface="微軟正黑體" panose="020B0604030504040204" pitchFamily="34" charset="-120"/>
                  </a:rPr>
                  <a:t>&gt;0</a:t>
                </a:r>
                <a:r>
                  <a:rPr lang="zh-TW" altLang="en-US" sz="1800" dirty="0">
                    <a:latin typeface="微軟正黑體" panose="020B0604030504040204" pitchFamily="34" charset="-120"/>
                    <a:ea typeface="微軟正黑體" panose="020B0604030504040204" pitchFamily="34" charset="-120"/>
                  </a:rPr>
                  <a:t> </a:t>
                </a:r>
                <a:r>
                  <a:rPr lang="en-US" altLang="zh-TW" sz="1800" dirty="0">
                    <a:latin typeface="微軟正黑體" panose="020B0604030504040204" pitchFamily="34" charset="-120"/>
                    <a:ea typeface="微軟正黑體" panose="020B0604030504040204" pitchFamily="34" charset="-120"/>
                  </a:rPr>
                  <a:t>(if</a:t>
                </a:r>
                <a:r>
                  <a:rPr lang="el-GR" altLang="zh-TW" sz="1800" dirty="0">
                    <a:latin typeface="微軟正黑體" panose="020B0604030504040204" pitchFamily="34" charset="-120"/>
                    <a:ea typeface="微軟正黑體" panose="020B0604030504040204" pitchFamily="34" charset="-120"/>
                  </a:rPr>
                  <a:t>λ</a:t>
                </a:r>
                <a:r>
                  <a:rPr lang="en-US" altLang="zh-TW" sz="1800" dirty="0">
                    <a:latin typeface="微軟正黑體" panose="020B0604030504040204" pitchFamily="34" charset="-120"/>
                    <a:ea typeface="微軟正黑體" panose="020B0604030504040204" pitchFamily="34" charset="-120"/>
                  </a:rPr>
                  <a:t>&lt;0</a:t>
                </a:r>
                <a:r>
                  <a:rPr lang="zh-TW" altLang="en-US" sz="1800" dirty="0">
                    <a:latin typeface="微軟正黑體" panose="020B0604030504040204" pitchFamily="34" charset="-120"/>
                    <a:ea typeface="微軟正黑體" panose="020B0604030504040204" pitchFamily="34" charset="-120"/>
                  </a:rPr>
                  <a:t>則等於</a:t>
                </a:r>
                <a:r>
                  <a:rPr lang="en-US" altLang="zh-TW" sz="1800" dirty="0">
                    <a:latin typeface="微軟正黑體" panose="020B0604030504040204" pitchFamily="34" charset="-120"/>
                    <a:ea typeface="微軟正黑體" panose="020B0604030504040204" pitchFamily="34" charset="-120"/>
                  </a:rPr>
                  <a:t>0)</a:t>
                </a:r>
              </a:p>
              <a:p>
                <a:pPr lvl="2"/>
                <a:r>
                  <a:rPr lang="zh-TW" altLang="en-US" sz="1800" dirty="0">
                    <a:latin typeface="微軟正黑體" panose="020B0604030504040204" pitchFamily="34" charset="-120"/>
                    <a:ea typeface="微軟正黑體" panose="020B0604030504040204" pitchFamily="34" charset="-120"/>
                  </a:rPr>
                  <a:t>每個回波門檻分配不同的高斯權重</a:t>
                </a:r>
                <a:endParaRPr lang="en-US" altLang="zh-TW" sz="1800" dirty="0">
                  <a:latin typeface="微軟正黑體" panose="020B0604030504040204" pitchFamily="34" charset="-120"/>
                  <a:ea typeface="微軟正黑體" panose="020B0604030504040204" pitchFamily="34" charset="-120"/>
                </a:endParaRPr>
              </a:p>
              <a:p>
                <a:pPr lvl="2"/>
                <a:endParaRPr lang="en-US" altLang="zh-TW" sz="1800" dirty="0">
                  <a:latin typeface="微軟正黑體" panose="020B0604030504040204" pitchFamily="34" charset="-120"/>
                  <a:ea typeface="微軟正黑體" panose="020B0604030504040204" pitchFamily="34" charset="-120"/>
                </a:endParaRPr>
              </a:p>
              <a:p>
                <a:pPr lvl="2"/>
                <a:endParaRPr lang="en-US" altLang="zh-TW" sz="1800" dirty="0">
                  <a:latin typeface="微軟正黑體" panose="020B0604030504040204" pitchFamily="34" charset="-120"/>
                  <a:ea typeface="微軟正黑體" panose="020B0604030504040204" pitchFamily="34" charset="-120"/>
                </a:endParaRPr>
              </a:p>
              <a:p>
                <a:pPr lvl="2"/>
                <a:r>
                  <a:rPr lang="zh-TW" altLang="en-US" sz="1800" dirty="0">
                    <a:latin typeface="微軟正黑體" panose="020B0604030504040204" pitchFamily="34" charset="-120"/>
                    <a:ea typeface="微軟正黑體" panose="020B0604030504040204" pitchFamily="34" charset="-120"/>
                  </a:rPr>
                  <a:t>最後計算相似度                                              並排名</a:t>
                </a:r>
                <a:endParaRPr lang="en-US" altLang="zh-TW" sz="1800" dirty="0">
                  <a:latin typeface="微軟正黑體" panose="020B0604030504040204" pitchFamily="34" charset="-120"/>
                  <a:ea typeface="微軟正黑體" panose="020B0604030504040204" pitchFamily="34" charset="-120"/>
                </a:endParaRPr>
              </a:p>
              <a:p>
                <a:r>
                  <a:rPr lang="zh-TW" altLang="en-US" sz="2200" dirty="0">
                    <a:latin typeface="微軟正黑體" panose="020B0604030504040204" pitchFamily="34" charset="-120"/>
                    <a:ea typeface="微軟正黑體" panose="020B0604030504040204" pitchFamily="34" charset="-120"/>
                  </a:rPr>
                  <a:t>皮爾森相關係數的部分</a:t>
                </a:r>
                <a:endParaRPr lang="en-US" altLang="zh-TW" sz="22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依照皮爾森相關係數計算並排序</a:t>
                </a:r>
                <a:endParaRPr lang="en-US" altLang="zh-TW" sz="1800" dirty="0">
                  <a:latin typeface="微軟正黑體" panose="020B0604030504040204" pitchFamily="34" charset="-120"/>
                  <a:ea typeface="微軟正黑體" panose="020B0604030504040204" pitchFamily="34" charset="-120"/>
                </a:endParaRPr>
              </a:p>
              <a:p>
                <a:pPr lvl="1"/>
                <a:endParaRPr lang="en-US" altLang="zh-TW" dirty="0"/>
              </a:p>
              <a:p>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596000" y="1368309"/>
                <a:ext cx="7417800" cy="4777398"/>
              </a:xfrm>
              <a:blipFill>
                <a:blip r:embed="rId2"/>
                <a:stretch>
                  <a:fillRect l="-986" t="-1403"/>
                </a:stretch>
              </a:blipFill>
            </p:spPr>
            <p:txBody>
              <a:bodyPr/>
              <a:lstStyle/>
              <a:p>
                <a:r>
                  <a:rPr lang="zh-TW" altLang="en-US">
                    <a:noFill/>
                  </a:rPr>
                  <a:t> </a:t>
                </a:r>
              </a:p>
            </p:txBody>
          </p:sp>
        </mc:Fallback>
      </mc:AlternateContent>
      <p:pic>
        <p:nvPicPr>
          <p:cNvPr id="7" name="圖片 6" descr="畫面剪輯"/>
          <p:cNvPicPr>
            <a:picLocks noChangeAspect="1"/>
          </p:cNvPicPr>
          <p:nvPr/>
        </p:nvPicPr>
        <p:blipFill rotWithShape="1">
          <a:blip r:embed="rId3">
            <a:extLst>
              <a:ext uri="{28A0092B-C50C-407E-A947-70E740481C1C}">
                <a14:useLocalDpi xmlns:a14="http://schemas.microsoft.com/office/drawing/2010/main" val="0"/>
              </a:ext>
            </a:extLst>
          </a:blip>
          <a:srcRect l="4907"/>
          <a:stretch/>
        </p:blipFill>
        <p:spPr>
          <a:xfrm>
            <a:off x="6358869" y="3353335"/>
            <a:ext cx="2572565" cy="838273"/>
          </a:xfrm>
          <a:prstGeom prst="rect">
            <a:avLst/>
          </a:prstGeom>
        </p:spPr>
      </p:pic>
      <p:pic>
        <p:nvPicPr>
          <p:cNvPr id="6" name="圖片 5"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968" y="4128945"/>
            <a:ext cx="4669345" cy="2589674"/>
          </a:xfrm>
          <a:prstGeom prst="rect">
            <a:avLst/>
          </a:prstGeom>
        </p:spPr>
      </p:pic>
      <p:pic>
        <p:nvPicPr>
          <p:cNvPr id="8" name="圖片 7" descr="畫面剪輯"/>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6000" y="4032404"/>
            <a:ext cx="2117513" cy="857899"/>
          </a:xfrm>
          <a:prstGeom prst="rect">
            <a:avLst/>
          </a:prstGeom>
        </p:spPr>
      </p:pic>
      <p:grpSp>
        <p:nvGrpSpPr>
          <p:cNvPr id="12" name="组合 13"/>
          <p:cNvGrpSpPr/>
          <p:nvPr/>
        </p:nvGrpSpPr>
        <p:grpSpPr>
          <a:xfrm>
            <a:off x="5889600" y="6309000"/>
            <a:ext cx="412800" cy="108000"/>
            <a:chOff x="5909001" y="6309000"/>
            <a:chExt cx="412800" cy="108000"/>
          </a:xfrm>
          <a:solidFill>
            <a:schemeClr val="bg1">
              <a:lumMod val="75000"/>
            </a:schemeClr>
          </a:solidFill>
        </p:grpSpPr>
        <p:sp>
          <p:nvSpPr>
            <p:cNvPr id="13"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4"/>
          <p:cNvGrpSpPr/>
          <p:nvPr/>
        </p:nvGrpSpPr>
        <p:grpSpPr>
          <a:xfrm>
            <a:off x="4116000" y="1234715"/>
            <a:ext cx="3960000" cy="45719"/>
            <a:chOff x="4145550" y="1403281"/>
            <a:chExt cx="3960000" cy="45719"/>
          </a:xfrm>
        </p:grpSpPr>
        <p:cxnSp>
          <p:nvCxnSpPr>
            <p:cNvPr id="1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14518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17"/>
          <p:cNvGrpSpPr/>
          <p:nvPr/>
        </p:nvGrpSpPr>
        <p:grpSpPr>
          <a:xfrm>
            <a:off x="1056000" y="1361675"/>
            <a:ext cx="10109843" cy="4407325"/>
            <a:chOff x="1056000" y="1361675"/>
            <a:chExt cx="10109843" cy="4407325"/>
          </a:xfrm>
        </p:grpSpPr>
        <p:sp>
          <p:nvSpPr>
            <p:cNvPr id="7" name="矩形 6"/>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838200" y="365126"/>
            <a:ext cx="10657800" cy="816550"/>
          </a:xfrm>
        </p:spPr>
        <p:txBody>
          <a:bodyPr>
            <a:normAutofit/>
          </a:bodyPr>
          <a:lstStyle/>
          <a:p>
            <a:pPr algn="ctr"/>
            <a:r>
              <a:rPr lang="zh-TW" altLang="en-US" sz="3000" dirty="0">
                <a:latin typeface="微軟正黑體" panose="020B0604030504040204" pitchFamily="34" charset="-120"/>
                <a:ea typeface="微軟正黑體" panose="020B0604030504040204" pitchFamily="34" charset="-120"/>
              </a:rPr>
              <a:t>實驗方法 </a:t>
            </a:r>
            <a:r>
              <a:rPr lang="en-US" altLang="zh-TW" sz="30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對照組</a:t>
            </a:r>
          </a:p>
        </p:txBody>
      </p:sp>
      <p:sp>
        <p:nvSpPr>
          <p:cNvPr id="3" name="內容版面配置區 2"/>
          <p:cNvSpPr>
            <a:spLocks noGrp="1"/>
          </p:cNvSpPr>
          <p:nvPr>
            <p:ph idx="1"/>
          </p:nvPr>
        </p:nvSpPr>
        <p:spPr>
          <a:xfrm>
            <a:off x="1403296" y="1629000"/>
            <a:ext cx="3531577" cy="1980000"/>
          </a:xfrm>
        </p:spPr>
        <p:txBody>
          <a:bodyPr>
            <a:normAutofit/>
          </a:bodyPr>
          <a:lstStyle/>
          <a:p>
            <a:r>
              <a:rPr lang="zh-TW" altLang="en-US" sz="2400" dirty="0">
                <a:latin typeface="微軟正黑體" panose="020B0604030504040204" pitchFamily="34" charset="-120"/>
                <a:ea typeface="微軟正黑體" panose="020B0604030504040204" pitchFamily="34" charset="-120"/>
              </a:rPr>
              <a:t>用</a:t>
            </a:r>
            <a:r>
              <a:rPr lang="en-US" altLang="zh-TW" sz="2400" dirty="0">
                <a:latin typeface="微軟正黑體" panose="020B0604030504040204" pitchFamily="34" charset="-120"/>
                <a:ea typeface="微軟正黑體" panose="020B0604030504040204" pitchFamily="34" charset="-120"/>
              </a:rPr>
              <a:t>WRFD ,TWRF, WEPS</a:t>
            </a:r>
            <a:r>
              <a:rPr lang="zh-TW" altLang="en-US" sz="2400" dirty="0">
                <a:latin typeface="微軟正黑體" panose="020B0604030504040204" pitchFamily="34" charset="-120"/>
                <a:ea typeface="微軟正黑體" panose="020B0604030504040204" pitchFamily="34" charset="-120"/>
              </a:rPr>
              <a:t>三種模式，初始時間取對應的辨識實驗組四個初始時間中最近一個的模擬時間</a:t>
            </a:r>
          </a:p>
        </p:txBody>
      </p:sp>
      <p:pic>
        <p:nvPicPr>
          <p:cNvPr id="5" name="圖片 4" descr="畫面剪輯"/>
          <p:cNvPicPr>
            <a:picLocks noChangeAspect="1"/>
          </p:cNvPicPr>
          <p:nvPr/>
        </p:nvPicPr>
        <p:blipFill rotWithShape="1">
          <a:blip r:embed="rId2">
            <a:extLst>
              <a:ext uri="{28A0092B-C50C-407E-A947-70E740481C1C}">
                <a14:useLocalDpi xmlns:a14="http://schemas.microsoft.com/office/drawing/2010/main" val="0"/>
              </a:ext>
            </a:extLst>
          </a:blip>
          <a:srcRect l="6006" r="4085"/>
          <a:stretch/>
        </p:blipFill>
        <p:spPr>
          <a:xfrm>
            <a:off x="5282169" y="1236523"/>
            <a:ext cx="6427178" cy="5529541"/>
          </a:xfrm>
          <a:prstGeom prst="rect">
            <a:avLst/>
          </a:prstGeom>
        </p:spPr>
      </p:pic>
      <p:grpSp>
        <p:nvGrpSpPr>
          <p:cNvPr id="9" name="组合 13"/>
          <p:cNvGrpSpPr/>
          <p:nvPr/>
        </p:nvGrpSpPr>
        <p:grpSpPr>
          <a:xfrm>
            <a:off x="5889600" y="6309000"/>
            <a:ext cx="412800" cy="108000"/>
            <a:chOff x="5909001" y="6309000"/>
            <a:chExt cx="412800" cy="108000"/>
          </a:xfrm>
          <a:solidFill>
            <a:schemeClr val="bg1">
              <a:lumMod val="75000"/>
            </a:schemeClr>
          </a:solidFill>
        </p:grpSpPr>
        <p:sp>
          <p:nvSpPr>
            <p:cNvPr id="10"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4"/>
          <p:cNvGrpSpPr/>
          <p:nvPr/>
        </p:nvGrpSpPr>
        <p:grpSpPr>
          <a:xfrm>
            <a:off x="4116000" y="1234715"/>
            <a:ext cx="3960000" cy="45719"/>
            <a:chOff x="4145550" y="1403281"/>
            <a:chExt cx="3960000" cy="45719"/>
          </a:xfrm>
        </p:grpSpPr>
        <p:cxnSp>
          <p:nvCxnSpPr>
            <p:cNvPr id="15"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66420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7"/>
          <p:cNvGrpSpPr/>
          <p:nvPr/>
        </p:nvGrpSpPr>
        <p:grpSpPr>
          <a:xfrm>
            <a:off x="1056000" y="1361675"/>
            <a:ext cx="10109843" cy="4407325"/>
            <a:chOff x="1056000" y="1361675"/>
            <a:chExt cx="10109843" cy="4407325"/>
          </a:xfrm>
        </p:grpSpPr>
        <p:sp>
          <p:nvSpPr>
            <p:cNvPr id="9" name="矩形 8"/>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885518" y="189000"/>
            <a:ext cx="10515600" cy="729000"/>
          </a:xfrm>
        </p:spPr>
        <p:txBody>
          <a:bodyPr>
            <a:normAutofit/>
          </a:bodyPr>
          <a:lstStyle/>
          <a:p>
            <a:pPr algn="ctr"/>
            <a:r>
              <a:rPr lang="zh-TW" altLang="en-US" sz="3000" dirty="0">
                <a:latin typeface="微軟正黑體" panose="020B0604030504040204" pitchFamily="34" charset="-120"/>
                <a:ea typeface="微軟正黑體" panose="020B0604030504040204" pitchFamily="34" charset="-120"/>
              </a:rPr>
              <a:t>研究結果 </a:t>
            </a:r>
            <a:r>
              <a:rPr lang="en-US" altLang="zh-TW" sz="30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雷達觀測整合回波</a:t>
            </a:r>
          </a:p>
        </p:txBody>
      </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282" y="1053954"/>
            <a:ext cx="4628455" cy="5050919"/>
          </a:xfrm>
        </p:spPr>
      </p:pic>
      <p:sp>
        <p:nvSpPr>
          <p:cNvPr id="5" name="文字方塊 4"/>
          <p:cNvSpPr txBox="1"/>
          <p:nvPr/>
        </p:nvSpPr>
        <p:spPr>
          <a:xfrm>
            <a:off x="1494692" y="6104873"/>
            <a:ext cx="3244362" cy="369332"/>
          </a:xfrm>
          <a:prstGeom prst="rect">
            <a:avLst/>
          </a:prstGeom>
          <a:noFill/>
        </p:spPr>
        <p:txBody>
          <a:bodyPr wrap="square" rtlCol="0">
            <a:spAutoFit/>
          </a:bodyPr>
          <a:lstStyle/>
          <a:p>
            <a:pPr algn="ctr"/>
            <a:r>
              <a:rPr lang="zh-TW" altLang="en-US" dirty="0"/>
              <a:t>動差不變量法的排序結果</a:t>
            </a:r>
          </a:p>
        </p:txBody>
      </p:sp>
      <p:sp>
        <p:nvSpPr>
          <p:cNvPr id="15" name="矩形 14"/>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圖片 5"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825" y="993643"/>
            <a:ext cx="4683598" cy="5111230"/>
          </a:xfrm>
          <a:prstGeom prst="rect">
            <a:avLst/>
          </a:prstGeom>
        </p:spPr>
      </p:pic>
      <p:sp>
        <p:nvSpPr>
          <p:cNvPr id="7" name="文字方塊 6"/>
          <p:cNvSpPr txBox="1"/>
          <p:nvPr/>
        </p:nvSpPr>
        <p:spPr>
          <a:xfrm>
            <a:off x="7165731" y="6104873"/>
            <a:ext cx="3182815" cy="369332"/>
          </a:xfrm>
          <a:prstGeom prst="rect">
            <a:avLst/>
          </a:prstGeom>
          <a:noFill/>
        </p:spPr>
        <p:txBody>
          <a:bodyPr wrap="square" rtlCol="0">
            <a:spAutoFit/>
          </a:bodyPr>
          <a:lstStyle/>
          <a:p>
            <a:pPr algn="ctr"/>
            <a:r>
              <a:rPr lang="zh-TW" altLang="en-US" dirty="0"/>
              <a:t>皮爾森相關係數的排序結果</a:t>
            </a:r>
          </a:p>
        </p:txBody>
      </p:sp>
      <p:grpSp>
        <p:nvGrpSpPr>
          <p:cNvPr id="11" name="组合 13"/>
          <p:cNvGrpSpPr/>
          <p:nvPr/>
        </p:nvGrpSpPr>
        <p:grpSpPr>
          <a:xfrm>
            <a:off x="5889600" y="6309000"/>
            <a:ext cx="412800" cy="108000"/>
            <a:chOff x="5909001" y="6309000"/>
            <a:chExt cx="412800" cy="108000"/>
          </a:xfrm>
          <a:solidFill>
            <a:schemeClr val="bg1">
              <a:lumMod val="75000"/>
            </a:schemeClr>
          </a:solidFill>
        </p:grpSpPr>
        <p:sp>
          <p:nvSpPr>
            <p:cNvPr id="12"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4"/>
          <p:cNvGrpSpPr/>
          <p:nvPr/>
        </p:nvGrpSpPr>
        <p:grpSpPr>
          <a:xfrm>
            <a:off x="4116000" y="1234715"/>
            <a:ext cx="3960000" cy="45719"/>
            <a:chOff x="4145550" y="1403281"/>
            <a:chExt cx="3960000" cy="45719"/>
          </a:xfrm>
        </p:grpSpPr>
        <p:cxnSp>
          <p:nvCxnSpPr>
            <p:cNvPr id="17"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47412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17"/>
          <p:cNvGrpSpPr/>
          <p:nvPr/>
        </p:nvGrpSpPr>
        <p:grpSpPr>
          <a:xfrm>
            <a:off x="1056000" y="1361675"/>
            <a:ext cx="10109843" cy="4407325"/>
            <a:chOff x="1056000" y="1361675"/>
            <a:chExt cx="10109843" cy="4407325"/>
          </a:xfrm>
        </p:grpSpPr>
        <p:sp>
          <p:nvSpPr>
            <p:cNvPr id="8" name="矩形 7"/>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標題 1"/>
          <p:cNvSpPr>
            <a:spLocks noGrp="1"/>
          </p:cNvSpPr>
          <p:nvPr>
            <p:ph type="title"/>
          </p:nvPr>
        </p:nvSpPr>
        <p:spPr>
          <a:xfrm>
            <a:off x="853166" y="189000"/>
            <a:ext cx="10515600" cy="723875"/>
          </a:xfrm>
        </p:spPr>
        <p:txBody>
          <a:bodyPr>
            <a:normAutofit/>
          </a:bodyPr>
          <a:lstStyle/>
          <a:p>
            <a:pPr algn="ctr"/>
            <a:r>
              <a:rPr lang="zh-TW" altLang="en-US" sz="3000" dirty="0">
                <a:latin typeface="微軟正黑體" panose="020B0604030504040204" pitchFamily="34" charset="-120"/>
                <a:ea typeface="微軟正黑體" panose="020B0604030504040204" pitchFamily="34" charset="-120"/>
              </a:rPr>
              <a:t>研究結果  </a:t>
            </a:r>
            <a:r>
              <a:rPr lang="en-US" altLang="zh-TW" sz="3000" dirty="0">
                <a:latin typeface="微軟正黑體" panose="020B0604030504040204" pitchFamily="34" charset="-120"/>
                <a:ea typeface="微軟正黑體" panose="020B0604030504040204" pitchFamily="34" charset="-120"/>
              </a:rPr>
              <a:t>--</a:t>
            </a:r>
            <a:r>
              <a:rPr lang="zh-TW" altLang="en-US" sz="3000" dirty="0">
                <a:latin typeface="微軟正黑體" panose="020B0604030504040204" pitchFamily="34" charset="-120"/>
                <a:ea typeface="微軟正黑體" panose="020B0604030504040204" pitchFamily="34" charset="-120"/>
              </a:rPr>
              <a:t>雷達降雨估計</a:t>
            </a:r>
          </a:p>
        </p:txBody>
      </p:sp>
      <p:pic>
        <p:nvPicPr>
          <p:cNvPr id="6" name="內容版面配置區 5"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0217" y="847275"/>
            <a:ext cx="5037368" cy="5558240"/>
          </a:xfrm>
        </p:spPr>
      </p:pic>
      <p:sp>
        <p:nvSpPr>
          <p:cNvPr id="7" name="文字方塊 6"/>
          <p:cNvSpPr txBox="1"/>
          <p:nvPr/>
        </p:nvSpPr>
        <p:spPr>
          <a:xfrm>
            <a:off x="1485472" y="1732636"/>
            <a:ext cx="4624753" cy="1323439"/>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前十名的預報期雨量分布以西南部為主，雖其峰值和雨量分布的位置仍有差異，但仍較接近實際觀測結果。後十名雨量分布較破碎，且和前十名差異甚大</a:t>
            </a:r>
          </a:p>
        </p:txBody>
      </p:sp>
      <p:grpSp>
        <p:nvGrpSpPr>
          <p:cNvPr id="10"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116000" y="1234715"/>
            <a:ext cx="3960000" cy="45719"/>
            <a:chOff x="4145550" y="1403281"/>
            <a:chExt cx="3960000" cy="45719"/>
          </a:xfrm>
        </p:grpSpPr>
        <p:cxnSp>
          <p:nvCxnSpPr>
            <p:cNvPr id="16"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49154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畫面剪輯"/>
          <p:cNvPicPr>
            <a:picLocks noChangeAspect="1"/>
          </p:cNvPicPr>
          <p:nvPr/>
        </p:nvPicPr>
        <p:blipFill rotWithShape="1">
          <a:blip r:embed="rId2">
            <a:extLst>
              <a:ext uri="{28A0092B-C50C-407E-A947-70E740481C1C}">
                <a14:useLocalDpi xmlns:a14="http://schemas.microsoft.com/office/drawing/2010/main" val="0"/>
              </a:ext>
            </a:extLst>
          </a:blip>
          <a:srcRect b="14210"/>
          <a:stretch/>
        </p:blipFill>
        <p:spPr>
          <a:xfrm>
            <a:off x="4888548" y="605830"/>
            <a:ext cx="7188033" cy="5794969"/>
          </a:xfrm>
          <a:prstGeom prst="rect">
            <a:avLst/>
          </a:prstGeom>
        </p:spPr>
      </p:pic>
      <p:sp>
        <p:nvSpPr>
          <p:cNvPr id="4" name="標題 1"/>
          <p:cNvSpPr txBox="1">
            <a:spLocks/>
          </p:cNvSpPr>
          <p:nvPr/>
        </p:nvSpPr>
        <p:spPr>
          <a:xfrm>
            <a:off x="876000" y="169773"/>
            <a:ext cx="10297800" cy="5592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000" dirty="0">
                <a:latin typeface="微軟正黑體" panose="020B0604030504040204" pitchFamily="34" charset="-120"/>
                <a:ea typeface="微軟正黑體" panose="020B0604030504040204" pitchFamily="34" charset="-120"/>
              </a:rPr>
              <a:t>研究結果  </a:t>
            </a:r>
            <a:endParaRPr lang="en-US" altLang="zh-TW" sz="3000" dirty="0">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627209" y="1009193"/>
            <a:ext cx="4419575" cy="535531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研究採用偏倚得分和公正預兆得分進行雨量校驗技術得分進行評估，其隨排名的分布如右圖</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(PS:</a:t>
            </a:r>
            <a:r>
              <a:rPr lang="zh-TW" altLang="en-US" dirty="0">
                <a:latin typeface="微軟正黑體" panose="020B0604030504040204" pitchFamily="34" charset="-120"/>
                <a:ea typeface="微軟正黑體" panose="020B0604030504040204" pitchFamily="34" charset="-120"/>
              </a:rPr>
              <a:t>只算陸地上的網個點的結果</a:t>
            </a:r>
            <a:r>
              <a:rPr lang="en-US" altLang="zh-TW" dirty="0">
                <a:latin typeface="微軟正黑體" panose="020B0604030504040204" pitchFamily="34" charset="-120"/>
                <a:ea typeface="微軟正黑體" panose="020B0604030504040204" pitchFamily="34" charset="-120"/>
              </a:rPr>
              <a:t>)</a:t>
            </a: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(a),(b),(c) </a:t>
            </a:r>
            <a:r>
              <a:rPr lang="zh-TW" altLang="en-US" dirty="0">
                <a:latin typeface="微軟正黑體" panose="020B0604030504040204" pitchFamily="34" charset="-120"/>
                <a:ea typeface="微軟正黑體" panose="020B0604030504040204" pitchFamily="34" charset="-120"/>
              </a:rPr>
              <a:t>為在有效時間內，</a:t>
            </a:r>
            <a:r>
              <a:rPr lang="en-US" altLang="zh-TW" dirty="0">
                <a:latin typeface="微軟正黑體" panose="020B0604030504040204" pitchFamily="34" charset="-120"/>
                <a:ea typeface="微軟正黑體" panose="020B0604030504040204" pitchFamily="34" charset="-120"/>
              </a:rPr>
              <a:t>440 </a:t>
            </a:r>
            <a:r>
              <a:rPr lang="zh-TW" altLang="en-US" dirty="0">
                <a:latin typeface="微軟正黑體" panose="020B0604030504040204" pitchFamily="34" charset="-120"/>
                <a:ea typeface="微軟正黑體" panose="020B0604030504040204" pitchFamily="34" charset="-120"/>
              </a:rPr>
              <a:t>個系集預報成員 </a:t>
            </a:r>
            <a:r>
              <a:rPr lang="en-US" altLang="zh-TW" dirty="0">
                <a:latin typeface="微軟正黑體" panose="020B0604030504040204" pitchFamily="34" charset="-120"/>
                <a:ea typeface="微軟正黑體" panose="020B0604030504040204" pitchFamily="34" charset="-120"/>
              </a:rPr>
              <a:t>3 </a:t>
            </a:r>
            <a:r>
              <a:rPr lang="zh-TW" altLang="en-US" dirty="0">
                <a:latin typeface="微軟正黑體" panose="020B0604030504040204" pitchFamily="34" charset="-120"/>
                <a:ea typeface="微軟正黑體" panose="020B0604030504040204" pitchFamily="34" charset="-120"/>
              </a:rPr>
              <a:t>小時累積雨量在 </a:t>
            </a:r>
            <a:r>
              <a:rPr lang="en-US" altLang="zh-TW" dirty="0">
                <a:latin typeface="微軟正黑體" panose="020B0604030504040204" pitchFamily="34" charset="-120"/>
                <a:ea typeface="微軟正黑體" panose="020B0604030504040204" pitchFamily="34" charset="-120"/>
              </a:rPr>
              <a:t>6 mm </a:t>
            </a:r>
            <a:r>
              <a:rPr lang="zh-TW" altLang="en-US" dirty="0">
                <a:latin typeface="微軟正黑體" panose="020B0604030504040204" pitchFamily="34" charset="-120"/>
                <a:ea typeface="微軟正黑體" panose="020B0604030504040204" pitchFamily="34" charset="-120"/>
              </a:rPr>
              <a:t>雨量門檻的 </a:t>
            </a:r>
            <a:r>
              <a:rPr lang="en-US" altLang="zh-TW" dirty="0">
                <a:latin typeface="微軟正黑體" panose="020B0604030504040204" pitchFamily="34" charset="-120"/>
                <a:ea typeface="微軟正黑體" panose="020B0604030504040204" pitchFamily="34" charset="-120"/>
              </a:rPr>
              <a:t>ETS </a:t>
            </a:r>
            <a:r>
              <a:rPr lang="zh-TW" altLang="en-US" dirty="0">
                <a:latin typeface="微軟正黑體" panose="020B0604030504040204" pitchFamily="34" charset="-120"/>
                <a:ea typeface="微軟正黑體" panose="020B0604030504040204" pitchFamily="34" charset="-120"/>
              </a:rPr>
              <a:t>隨不同排序方式的曲線分布圖</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(d),(e),(f)</a:t>
            </a:r>
            <a:r>
              <a:rPr lang="zh-TW" altLang="en-US" dirty="0">
                <a:latin typeface="微軟正黑體" panose="020B0604030504040204" pitchFamily="34" charset="-120"/>
                <a:ea typeface="微軟正黑體" panose="020B0604030504040204" pitchFamily="34" charset="-120"/>
              </a:rPr>
              <a:t>為在有效時間內，</a:t>
            </a:r>
            <a:r>
              <a:rPr lang="en-US" altLang="zh-TW" dirty="0">
                <a:latin typeface="微軟正黑體" panose="020B0604030504040204" pitchFamily="34" charset="-120"/>
                <a:ea typeface="微軟正黑體" panose="020B0604030504040204" pitchFamily="34" charset="-120"/>
              </a:rPr>
              <a:t>440 </a:t>
            </a:r>
            <a:r>
              <a:rPr lang="zh-TW" altLang="en-US" dirty="0">
                <a:latin typeface="微軟正黑體" panose="020B0604030504040204" pitchFamily="34" charset="-120"/>
                <a:ea typeface="微軟正黑體" panose="020B0604030504040204" pitchFamily="34" charset="-120"/>
              </a:rPr>
              <a:t>個系集預報成員 </a:t>
            </a:r>
            <a:r>
              <a:rPr lang="en-US" altLang="zh-TW" dirty="0">
                <a:latin typeface="微軟正黑體" panose="020B0604030504040204" pitchFamily="34" charset="-120"/>
                <a:ea typeface="微軟正黑體" panose="020B0604030504040204" pitchFamily="34" charset="-120"/>
              </a:rPr>
              <a:t>3 </a:t>
            </a:r>
            <a:r>
              <a:rPr lang="zh-TW" altLang="en-US" dirty="0">
                <a:latin typeface="微軟正黑體" panose="020B0604030504040204" pitchFamily="34" charset="-120"/>
                <a:ea typeface="微軟正黑體" panose="020B0604030504040204" pitchFamily="34" charset="-120"/>
              </a:rPr>
              <a:t>小時累積雨量在 </a:t>
            </a:r>
            <a:r>
              <a:rPr lang="en-US" altLang="zh-TW" dirty="0">
                <a:latin typeface="微軟正黑體" panose="020B0604030504040204" pitchFamily="34" charset="-120"/>
                <a:ea typeface="微軟正黑體" panose="020B0604030504040204" pitchFamily="34" charset="-120"/>
              </a:rPr>
              <a:t>50 mm </a:t>
            </a:r>
            <a:r>
              <a:rPr lang="zh-TW" altLang="en-US" dirty="0">
                <a:latin typeface="微軟正黑體" panose="020B0604030504040204" pitchFamily="34" charset="-120"/>
                <a:ea typeface="微軟正黑體" panose="020B0604030504040204" pitchFamily="34" charset="-120"/>
              </a:rPr>
              <a:t>雨量門檻的 </a:t>
            </a:r>
            <a:r>
              <a:rPr lang="en-US" altLang="zh-TW" dirty="0">
                <a:latin typeface="微軟正黑體" panose="020B0604030504040204" pitchFamily="34" charset="-120"/>
                <a:ea typeface="微軟正黑體" panose="020B0604030504040204" pitchFamily="34" charset="-120"/>
              </a:rPr>
              <a:t>ETS </a:t>
            </a:r>
            <a:r>
              <a:rPr lang="zh-TW" altLang="en-US" dirty="0">
                <a:latin typeface="微軟正黑體" panose="020B0604030504040204" pitchFamily="34" charset="-120"/>
                <a:ea typeface="微軟正黑體" panose="020B0604030504040204" pitchFamily="34" charset="-120"/>
              </a:rPr>
              <a:t>隨不同排序方式的曲線分布圖</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由右圖可看出其大致隨排序結果線性遞減</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Btw, COR </a:t>
            </a:r>
            <a:r>
              <a:rPr lang="zh-TW" altLang="en-US" dirty="0">
                <a:latin typeface="微軟正黑體" panose="020B0604030504040204" pitchFamily="34" charset="-120"/>
                <a:ea typeface="微軟正黑體" panose="020B0604030504040204" pitchFamily="34" charset="-120"/>
              </a:rPr>
              <a:t>實驗排序在較後面名次的成員得分較</a:t>
            </a:r>
            <a:r>
              <a:rPr lang="en-US" altLang="zh-TW" dirty="0">
                <a:latin typeface="微軟正黑體" panose="020B0604030504040204" pitchFamily="34" charset="-120"/>
                <a:ea typeface="微軟正黑體" panose="020B0604030504040204" pitchFamily="34" charset="-120"/>
              </a:rPr>
              <a:t>WGT</a:t>
            </a:r>
            <a:r>
              <a:rPr lang="zh-TW" altLang="en-US" dirty="0">
                <a:latin typeface="微軟正黑體" panose="020B0604030504040204" pitchFamily="34" charset="-120"/>
                <a:ea typeface="微軟正黑體" panose="020B0604030504040204" pitchFamily="34" charset="-120"/>
              </a:rPr>
              <a:t>在較後面名次的成員高，這可能與前面所提及的 </a:t>
            </a:r>
            <a:r>
              <a:rPr lang="en-US" altLang="zh-TW" dirty="0">
                <a:latin typeface="微軟正黑體" panose="020B0604030504040204" pitchFamily="34" charset="-120"/>
                <a:ea typeface="微軟正黑體" panose="020B0604030504040204" pitchFamily="34" charset="-120"/>
              </a:rPr>
              <a:t>COR </a:t>
            </a:r>
            <a:r>
              <a:rPr lang="zh-TW" altLang="en-US" dirty="0">
                <a:latin typeface="微軟正黑體" panose="020B0604030504040204" pitchFamily="34" charset="-120"/>
                <a:ea typeface="微軟正黑體" panose="020B0604030504040204" pitchFamily="34" charset="-120"/>
              </a:rPr>
              <a:t>實驗傾 向於將反相位位置的回波分布排序在後面有關</a:t>
            </a:r>
            <a:endParaRPr lang="en-US" altLang="zh-TW" dirty="0">
              <a:latin typeface="微軟正黑體" panose="020B0604030504040204" pitchFamily="34" charset="-120"/>
              <a:ea typeface="微軟正黑體" panose="020B0604030504040204" pitchFamily="34" charset="-120"/>
            </a:endParaRPr>
          </a:p>
        </p:txBody>
      </p:sp>
      <p:grpSp>
        <p:nvGrpSpPr>
          <p:cNvPr id="8" name="组合 13"/>
          <p:cNvGrpSpPr/>
          <p:nvPr/>
        </p:nvGrpSpPr>
        <p:grpSpPr>
          <a:xfrm>
            <a:off x="5889600" y="6309000"/>
            <a:ext cx="412800" cy="108000"/>
            <a:chOff x="5909001" y="6309000"/>
            <a:chExt cx="412800" cy="108000"/>
          </a:xfrm>
          <a:solidFill>
            <a:schemeClr val="bg1">
              <a:lumMod val="75000"/>
            </a:schemeClr>
          </a:solidFill>
        </p:grpSpPr>
        <p:sp>
          <p:nvSpPr>
            <p:cNvPr id="9"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85282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4305" y="896817"/>
            <a:ext cx="6926674" cy="5234600"/>
          </a:xfrm>
        </p:spPr>
      </p:pic>
      <p:sp>
        <p:nvSpPr>
          <p:cNvPr id="5" name="文字方塊 4"/>
          <p:cNvSpPr txBox="1"/>
          <p:nvPr/>
        </p:nvSpPr>
        <p:spPr>
          <a:xfrm>
            <a:off x="838200" y="1251960"/>
            <a:ext cx="4252546" cy="5078313"/>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8/29 0000-0300</a:t>
            </a:r>
            <a:r>
              <a:rPr lang="zh-TW" altLang="en-US" dirty="0">
                <a:latin typeface="微軟正黑體" panose="020B0604030504040204" pitchFamily="34" charset="-120"/>
                <a:ea typeface="微軟正黑體" panose="020B0604030504040204" pitchFamily="34" charset="-120"/>
              </a:rPr>
              <a:t>的累積雨量</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a:t>
            </a:r>
            <a:r>
              <a:rPr lang="zh-TW" altLang="en-US" dirty="0">
                <a:latin typeface="微軟正黑體" panose="020B0604030504040204" pitchFamily="34" charset="-120"/>
                <a:ea typeface="微軟正黑體" panose="020B0604030504040204" pitchFamily="34" charset="-120"/>
              </a:rPr>
              <a:t>為雷達降雨估計</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(b),(c)</a:t>
            </a:r>
            <a:r>
              <a:rPr lang="zh-TW" altLang="en-US" dirty="0">
                <a:latin typeface="微軟正黑體" panose="020B0604030504040204" pitchFamily="34" charset="-120"/>
                <a:ea typeface="微軟正黑體" panose="020B0604030504040204" pitchFamily="34" charset="-120"/>
              </a:rPr>
              <a:t>為</a:t>
            </a:r>
            <a:r>
              <a:rPr lang="en-US" altLang="zh-TW" dirty="0">
                <a:latin typeface="微軟正黑體" panose="020B0604030504040204" pitchFamily="34" charset="-120"/>
                <a:ea typeface="微軟正黑體" panose="020B0604030504040204" pitchFamily="34" charset="-120"/>
              </a:rPr>
              <a:t>WGT,COR</a:t>
            </a:r>
            <a:r>
              <a:rPr lang="zh-TW" altLang="en-US" dirty="0">
                <a:latin typeface="微軟正黑體" panose="020B0604030504040204" pitchFamily="34" charset="-120"/>
                <a:ea typeface="微軟正黑體" panose="020B0604030504040204" pitchFamily="34" charset="-120"/>
              </a:rPr>
              <a:t>的往後三小時累積雨量估計前</a:t>
            </a:r>
            <a:r>
              <a:rPr lang="en-US" altLang="zh-TW" dirty="0">
                <a:latin typeface="微軟正黑體" panose="020B0604030504040204" pitchFamily="34" charset="-120"/>
                <a:ea typeface="微軟正黑體" panose="020B0604030504040204" pitchFamily="34" charset="-120"/>
              </a:rPr>
              <a:t>10</a:t>
            </a:r>
            <a:r>
              <a:rPr lang="zh-TW" altLang="en-US" dirty="0">
                <a:latin typeface="微軟正黑體" panose="020B0604030504040204" pitchFamily="34" charset="-120"/>
                <a:ea typeface="微軟正黑體" panose="020B0604030504040204" pitchFamily="34" charset="-120"/>
              </a:rPr>
              <a:t>名平均</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(d),(e),(f)</a:t>
            </a:r>
            <a:r>
              <a:rPr lang="zh-TW" altLang="en-US" dirty="0">
                <a:latin typeface="微軟正黑體" panose="020B0604030504040204" pitchFamily="34" charset="-120"/>
                <a:ea typeface="微軟正黑體" panose="020B0604030504040204" pitchFamily="34" charset="-120"/>
              </a:rPr>
              <a:t>為</a:t>
            </a:r>
            <a:r>
              <a:rPr lang="en-US" altLang="zh-TW" dirty="0">
                <a:latin typeface="微軟正黑體" panose="020B0604030504040204" pitchFamily="34" charset="-120"/>
                <a:ea typeface="微軟正黑體" panose="020B0604030504040204" pitchFamily="34" charset="-120"/>
              </a:rPr>
              <a:t>WRFD,TWRF,WEPS</a:t>
            </a:r>
            <a:r>
              <a:rPr lang="zh-TW" altLang="en-US" dirty="0">
                <a:latin typeface="微軟正黑體" panose="020B0604030504040204" pitchFamily="34" charset="-120"/>
                <a:ea typeface="微軟正黑體" panose="020B0604030504040204" pitchFamily="34" charset="-120"/>
              </a:rPr>
              <a:t>三個模式的</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個系集平均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初始時間為</a:t>
            </a:r>
            <a:r>
              <a:rPr lang="en-US" altLang="zh-TW" dirty="0">
                <a:latin typeface="微軟正黑體" panose="020B0604030504040204" pitchFamily="34" charset="-120"/>
                <a:ea typeface="微軟正黑體" panose="020B0604030504040204" pitchFamily="34" charset="-120"/>
              </a:rPr>
              <a:t>8/28</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1200)</a:t>
            </a: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由右圖結果得知經由辨識法後，平均雨量的極值由</a:t>
            </a:r>
            <a:r>
              <a:rPr lang="en-US" altLang="zh-TW" dirty="0">
                <a:latin typeface="微軟正黑體" panose="020B0604030504040204" pitchFamily="34" charset="-120"/>
                <a:ea typeface="微軟正黑體" panose="020B0604030504040204" pitchFamily="34" charset="-120"/>
              </a:rPr>
              <a:t>WEPS</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59mm</a:t>
            </a:r>
            <a:r>
              <a:rPr lang="zh-TW" altLang="en-US" dirty="0">
                <a:latin typeface="微軟正黑體" panose="020B0604030504040204" pitchFamily="34" charset="-120"/>
                <a:ea typeface="微軟正黑體" panose="020B0604030504040204" pitchFamily="34" charset="-120"/>
              </a:rPr>
              <a:t>到</a:t>
            </a:r>
            <a:r>
              <a:rPr lang="en-US" altLang="zh-TW" dirty="0">
                <a:latin typeface="微軟正黑體" panose="020B0604030504040204" pitchFamily="34" charset="-120"/>
                <a:ea typeface="微軟正黑體" panose="020B0604030504040204" pitchFamily="34" charset="-120"/>
              </a:rPr>
              <a:t>WGT</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115mm</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COR</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139mm</a:t>
            </a:r>
            <a:r>
              <a:rPr lang="zh-TW" altLang="en-US" dirty="0">
                <a:latin typeface="微軟正黑體" panose="020B0604030504040204" pitchFamily="34" charset="-120"/>
                <a:ea typeface="微軟正黑體" panose="020B0604030504040204" pitchFamily="34" charset="-120"/>
              </a:rPr>
              <a:t>，然而仍和觀測結果的</a:t>
            </a:r>
            <a:r>
              <a:rPr lang="en-US" altLang="zh-TW" dirty="0">
                <a:latin typeface="微軟正黑體" panose="020B0604030504040204" pitchFamily="34" charset="-120"/>
                <a:ea typeface="微軟正黑體" panose="020B0604030504040204" pitchFamily="34" charset="-120"/>
              </a:rPr>
              <a:t>182mm</a:t>
            </a:r>
            <a:r>
              <a:rPr lang="zh-TW" altLang="en-US" dirty="0">
                <a:latin typeface="微軟正黑體" panose="020B0604030504040204" pitchFamily="34" charset="-120"/>
                <a:ea typeface="微軟正黑體" panose="020B0604030504040204" pitchFamily="34" charset="-120"/>
              </a:rPr>
              <a:t>有段差距</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Btw</a:t>
            </a:r>
            <a:r>
              <a:rPr lang="zh-TW" altLang="en-US" dirty="0">
                <a:latin typeface="微軟正黑體" panose="020B0604030504040204" pitchFamily="34" charset="-120"/>
                <a:ea typeface="微軟正黑體" panose="020B0604030504040204" pitchFamily="34" charset="-120"/>
              </a:rPr>
              <a:t>，單一決定性預報模式的 </a:t>
            </a:r>
            <a:r>
              <a:rPr lang="en-US" altLang="zh-TW" dirty="0">
                <a:latin typeface="微軟正黑體" panose="020B0604030504040204" pitchFamily="34" charset="-120"/>
                <a:ea typeface="微軟正黑體" panose="020B0604030504040204" pitchFamily="34" charset="-120"/>
              </a:rPr>
              <a:t>WRFD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TWRF </a:t>
            </a:r>
            <a:r>
              <a:rPr lang="zh-TW" altLang="en-US" dirty="0">
                <a:latin typeface="微軟正黑體" panose="020B0604030504040204" pitchFamily="34" charset="-120"/>
                <a:ea typeface="微軟正黑體" panose="020B0604030504040204" pitchFamily="34" charset="-120"/>
              </a:rPr>
              <a:t>的雨量極值則有略高估的情況</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值得一提的是，</a:t>
            </a:r>
            <a:r>
              <a:rPr lang="en-US" altLang="zh-TW" dirty="0">
                <a:latin typeface="微軟正黑體" panose="020B0604030504040204" pitchFamily="34" charset="-120"/>
                <a:ea typeface="微軟正黑體" panose="020B0604030504040204" pitchFamily="34" charset="-120"/>
              </a:rPr>
              <a:t>TWRF,WEPS</a:t>
            </a:r>
            <a:r>
              <a:rPr lang="zh-TW" altLang="en-US" dirty="0">
                <a:latin typeface="微軟正黑體" panose="020B0604030504040204" pitchFamily="34" charset="-120"/>
                <a:ea typeface="微軟正黑體" panose="020B0604030504040204" pitchFamily="34" charset="-120"/>
              </a:rPr>
              <a:t>預測的雨量分布以中部和西北部為主，而經辨識法挑選後，雨量分布以西南部為主，</a:t>
            </a:r>
            <a:r>
              <a:rPr lang="en-US" altLang="zh-TW" dirty="0">
                <a:latin typeface="微軟正黑體" panose="020B0604030504040204" pitchFamily="34" charset="-120"/>
                <a:ea typeface="微軟正黑體" panose="020B0604030504040204" pitchFamily="34" charset="-120"/>
              </a:rPr>
              <a:t> WRFD</a:t>
            </a:r>
            <a:r>
              <a:rPr lang="zh-TW" altLang="en-US" dirty="0">
                <a:latin typeface="微軟正黑體" panose="020B0604030504040204" pitchFamily="34" charset="-120"/>
                <a:ea typeface="微軟正黑體" panose="020B0604030504040204" pitchFamily="34" charset="-120"/>
              </a:rPr>
              <a:t>則也是以西南部為主，但北部有高估情形</a:t>
            </a:r>
          </a:p>
        </p:txBody>
      </p:sp>
      <p:sp>
        <p:nvSpPr>
          <p:cNvPr id="6" name="標題 1"/>
          <p:cNvSpPr txBox="1">
            <a:spLocks/>
          </p:cNvSpPr>
          <p:nvPr/>
        </p:nvSpPr>
        <p:spPr>
          <a:xfrm>
            <a:off x="876000" y="169773"/>
            <a:ext cx="10297800" cy="5592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000" dirty="0">
                <a:latin typeface="微軟正黑體" panose="020B0604030504040204" pitchFamily="34" charset="-120"/>
                <a:ea typeface="微軟正黑體" panose="020B0604030504040204" pitchFamily="34" charset="-120"/>
              </a:rPr>
              <a:t>研究結果  </a:t>
            </a:r>
            <a:endParaRPr lang="en-US" altLang="zh-TW" sz="3000" dirty="0">
              <a:latin typeface="微軟正黑體" panose="020B0604030504040204" pitchFamily="34" charset="-120"/>
              <a:ea typeface="微軟正黑體" panose="020B0604030504040204" pitchFamily="34" charset="-120"/>
            </a:endParaRPr>
          </a:p>
        </p:txBody>
      </p:sp>
      <p:grpSp>
        <p:nvGrpSpPr>
          <p:cNvPr id="7" name="组合 13"/>
          <p:cNvGrpSpPr/>
          <p:nvPr/>
        </p:nvGrpSpPr>
        <p:grpSpPr>
          <a:xfrm>
            <a:off x="5889600" y="6309000"/>
            <a:ext cx="412800" cy="108000"/>
            <a:chOff x="5909001" y="6309000"/>
            <a:chExt cx="412800" cy="108000"/>
          </a:xfrm>
          <a:solidFill>
            <a:schemeClr val="bg1">
              <a:lumMod val="75000"/>
            </a:schemeClr>
          </a:solidFill>
        </p:grpSpPr>
        <p:sp>
          <p:nvSpPr>
            <p:cNvPr id="8"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1995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7"/>
          <p:cNvGrpSpPr/>
          <p:nvPr/>
        </p:nvGrpSpPr>
        <p:grpSpPr>
          <a:xfrm>
            <a:off x="1056000" y="1361675"/>
            <a:ext cx="10109843" cy="4407325"/>
            <a:chOff x="1056000" y="1361675"/>
            <a:chExt cx="10109843" cy="4407325"/>
          </a:xfrm>
        </p:grpSpPr>
        <p:sp>
          <p:nvSpPr>
            <p:cNvPr id="9" name="矩形 8"/>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000" y="729001"/>
            <a:ext cx="7216811" cy="5444410"/>
          </a:xfrm>
          <a:prstGeom prst="rect">
            <a:avLst/>
          </a:prstGeom>
        </p:spPr>
      </p:pic>
      <p:sp>
        <p:nvSpPr>
          <p:cNvPr id="6" name="文字方塊 5"/>
          <p:cNvSpPr txBox="1"/>
          <p:nvPr/>
        </p:nvSpPr>
        <p:spPr>
          <a:xfrm>
            <a:off x="1416000" y="1640555"/>
            <a:ext cx="3637085" cy="4247317"/>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8/29 0000-1200</a:t>
            </a:r>
            <a:r>
              <a:rPr lang="zh-TW" altLang="en-US" dirty="0">
                <a:latin typeface="微軟正黑體" panose="020B0604030504040204" pitchFamily="34" charset="-120"/>
                <a:ea typeface="微軟正黑體" panose="020B0604030504040204" pitchFamily="34" charset="-120"/>
              </a:rPr>
              <a:t>的累積雨量</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WGT </a:t>
            </a:r>
            <a:r>
              <a:rPr lang="zh-TW" altLang="en-US" dirty="0">
                <a:latin typeface="微軟正黑體" panose="020B0604030504040204" pitchFamily="34" charset="-120"/>
                <a:ea typeface="微軟正黑體" panose="020B0604030504040204" pitchFamily="34" charset="-120"/>
              </a:rPr>
              <a:t>辨識法的 </a:t>
            </a:r>
            <a:r>
              <a:rPr lang="en-US" altLang="zh-TW" dirty="0">
                <a:latin typeface="微軟正黑體" panose="020B0604030504040204" pitchFamily="34" charset="-120"/>
                <a:ea typeface="微軟正黑體" panose="020B0604030504040204" pitchFamily="34" charset="-120"/>
              </a:rPr>
              <a:t>12 </a:t>
            </a:r>
            <a:r>
              <a:rPr lang="zh-TW" altLang="en-US" dirty="0">
                <a:latin typeface="微軟正黑體" panose="020B0604030504040204" pitchFamily="34" charset="-120"/>
                <a:ea typeface="微軟正黑體" panose="020B0604030504040204" pitchFamily="34" charset="-120"/>
              </a:rPr>
              <a:t>小時雨量極值由</a:t>
            </a:r>
            <a:r>
              <a:rPr lang="en-US" altLang="zh-TW" dirty="0">
                <a:latin typeface="微軟正黑體" panose="020B0604030504040204" pitchFamily="34" charset="-120"/>
                <a:ea typeface="微軟正黑體" panose="020B0604030504040204" pitchFamily="34" charset="-120"/>
              </a:rPr>
              <a:t>WEPS</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79 mm</a:t>
            </a:r>
            <a:r>
              <a:rPr lang="zh-TW" altLang="en-US" dirty="0">
                <a:latin typeface="微軟正黑體" panose="020B0604030504040204" pitchFamily="34" charset="-120"/>
                <a:ea typeface="微軟正黑體" panose="020B0604030504040204" pitchFamily="34" charset="-120"/>
              </a:rPr>
              <a:t>增加到</a:t>
            </a:r>
            <a:r>
              <a:rPr lang="en-US" altLang="zh-TW" dirty="0">
                <a:latin typeface="微軟正黑體" panose="020B0604030504040204" pitchFamily="34" charset="-120"/>
                <a:ea typeface="微軟正黑體" panose="020B0604030504040204" pitchFamily="34" charset="-120"/>
              </a:rPr>
              <a:t>238mm</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COR</a:t>
            </a:r>
            <a:r>
              <a:rPr lang="zh-TW" altLang="en-US" dirty="0">
                <a:latin typeface="微軟正黑體" panose="020B0604030504040204" pitchFamily="34" charset="-120"/>
                <a:ea typeface="微軟正黑體" panose="020B0604030504040204" pitchFamily="34" charset="-120"/>
              </a:rPr>
              <a:t>更增加到</a:t>
            </a:r>
            <a:r>
              <a:rPr lang="en-US" altLang="zh-TW" dirty="0">
                <a:latin typeface="微軟正黑體" panose="020B0604030504040204" pitchFamily="34" charset="-120"/>
                <a:ea typeface="微軟正黑體" panose="020B0604030504040204" pitchFamily="34" charset="-120"/>
              </a:rPr>
              <a:t>258mm</a:t>
            </a:r>
            <a:r>
              <a:rPr lang="zh-TW" altLang="en-US" dirty="0">
                <a:latin typeface="微軟正黑體" panose="020B0604030504040204" pitchFamily="34" charset="-120"/>
                <a:ea typeface="微軟正黑體" panose="020B0604030504040204" pitchFamily="34" charset="-120"/>
              </a:rPr>
              <a:t>，接近單一決定性預報</a:t>
            </a:r>
            <a:r>
              <a:rPr lang="en-US" altLang="zh-TW" dirty="0">
                <a:latin typeface="微軟正黑體" panose="020B0604030504040204" pitchFamily="34" charset="-120"/>
                <a:ea typeface="微軟正黑體" panose="020B0604030504040204" pitchFamily="34" charset="-120"/>
              </a:rPr>
              <a:t>WRFD,TWRF</a:t>
            </a:r>
            <a:r>
              <a:rPr lang="zh-TW" altLang="en-US" dirty="0">
                <a:latin typeface="微軟正黑體" panose="020B0604030504040204" pitchFamily="34" charset="-120"/>
                <a:ea typeface="微軟正黑體" panose="020B0604030504040204" pitchFamily="34" charset="-120"/>
              </a:rPr>
              <a:t>的模式結果，但都遠小於觀測結果的</a:t>
            </a:r>
            <a:r>
              <a:rPr lang="en-US" altLang="zh-TW" dirty="0">
                <a:latin typeface="微軟正黑體" panose="020B0604030504040204" pitchFamily="34" charset="-120"/>
                <a:ea typeface="微軟正黑體" panose="020B0604030504040204" pitchFamily="34" charset="-120"/>
              </a:rPr>
              <a:t>409mm</a:t>
            </a: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估計結果過小之推測原因</a:t>
            </a:r>
            <a:r>
              <a:rPr lang="en-US" altLang="zh-TW" dirty="0">
                <a:latin typeface="微軟正黑體" panose="020B0604030504040204" pitchFamily="34" charset="-120"/>
                <a:ea typeface="微軟正黑體" panose="020B0604030504040204" pitchFamily="34" charset="-120"/>
              </a:rPr>
              <a:t>:</a:t>
            </a:r>
          </a:p>
          <a:p>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解析度不足</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模式物理參數化過程的限制</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複雜地形交互作用</a:t>
            </a:r>
            <a:br>
              <a:rPr lang="zh-TW" altLang="en-US" dirty="0">
                <a:latin typeface="STFangsong" panose="02010600040101010101" pitchFamily="2" charset="-122"/>
                <a:ea typeface="STFangsong" panose="02010600040101010101" pitchFamily="2" charset="-122"/>
              </a:rPr>
            </a:br>
            <a:br>
              <a:rPr lang="zh-TW" altLang="en-US" dirty="0"/>
            </a:br>
            <a:endParaRPr lang="zh-TW" altLang="en-US" dirty="0"/>
          </a:p>
        </p:txBody>
      </p:sp>
      <p:sp>
        <p:nvSpPr>
          <p:cNvPr id="7" name="標題 1"/>
          <p:cNvSpPr txBox="1">
            <a:spLocks/>
          </p:cNvSpPr>
          <p:nvPr/>
        </p:nvSpPr>
        <p:spPr>
          <a:xfrm>
            <a:off x="876000" y="169773"/>
            <a:ext cx="10297800" cy="5592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000" dirty="0">
                <a:latin typeface="微軟正黑體" panose="020B0604030504040204" pitchFamily="34" charset="-120"/>
                <a:ea typeface="微軟正黑體" panose="020B0604030504040204" pitchFamily="34" charset="-120"/>
              </a:rPr>
              <a:t>研究結果  </a:t>
            </a:r>
            <a:endParaRPr lang="en-US" altLang="zh-TW" sz="3000" dirty="0">
              <a:latin typeface="微軟正黑體" panose="020B0604030504040204" pitchFamily="34" charset="-120"/>
              <a:ea typeface="微軟正黑體" panose="020B0604030504040204" pitchFamily="34" charset="-120"/>
            </a:endParaRPr>
          </a:p>
        </p:txBody>
      </p:sp>
      <p:grpSp>
        <p:nvGrpSpPr>
          <p:cNvPr id="11" name="组合 13"/>
          <p:cNvGrpSpPr/>
          <p:nvPr/>
        </p:nvGrpSpPr>
        <p:grpSpPr>
          <a:xfrm>
            <a:off x="5889600" y="6309000"/>
            <a:ext cx="412800" cy="108000"/>
            <a:chOff x="5909001" y="6309000"/>
            <a:chExt cx="412800" cy="108000"/>
          </a:xfrm>
          <a:solidFill>
            <a:schemeClr val="bg1">
              <a:lumMod val="75000"/>
            </a:schemeClr>
          </a:solidFill>
        </p:grpSpPr>
        <p:sp>
          <p:nvSpPr>
            <p:cNvPr id="12"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46260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7"/>
          <p:cNvGrpSpPr/>
          <p:nvPr/>
        </p:nvGrpSpPr>
        <p:grpSpPr>
          <a:xfrm>
            <a:off x="1056000" y="1361675"/>
            <a:ext cx="10109843" cy="4407325"/>
            <a:chOff x="1056000" y="1361675"/>
            <a:chExt cx="10109843" cy="4407325"/>
          </a:xfrm>
        </p:grpSpPr>
        <p:sp>
          <p:nvSpPr>
            <p:cNvPr id="8" name="矩形 7"/>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6000" y="730874"/>
            <a:ext cx="5287082" cy="5952750"/>
          </a:xfrm>
        </p:spPr>
      </p:pic>
      <p:sp>
        <p:nvSpPr>
          <p:cNvPr id="5" name="文字方塊 4"/>
          <p:cNvSpPr txBox="1"/>
          <p:nvPr/>
        </p:nvSpPr>
        <p:spPr>
          <a:xfrm>
            <a:off x="1223564" y="1328471"/>
            <a:ext cx="5639388" cy="4370427"/>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(a),(b),(c)</a:t>
            </a:r>
            <a:r>
              <a:rPr lang="zh-TW" altLang="en-US" dirty="0">
                <a:latin typeface="微軟正黑體" panose="020B0604030504040204" pitchFamily="34" charset="-120"/>
                <a:ea typeface="微軟正黑體" panose="020B0604030504040204" pitchFamily="34" charset="-120"/>
              </a:rPr>
              <a:t>為</a:t>
            </a:r>
            <a:r>
              <a:rPr lang="en-US" altLang="zh-TW" dirty="0">
                <a:latin typeface="微軟正黑體" panose="020B0604030504040204" pitchFamily="34" charset="-120"/>
                <a:ea typeface="微軟正黑體" panose="020B0604030504040204" pitchFamily="34" charset="-120"/>
              </a:rPr>
              <a:t>3hr,6hr,9hr</a:t>
            </a:r>
            <a:r>
              <a:rPr lang="zh-TW" altLang="en-US" dirty="0">
                <a:latin typeface="微軟正黑體" panose="020B0604030504040204" pitchFamily="34" charset="-120"/>
                <a:ea typeface="微軟正黑體" panose="020B0604030504040204" pitchFamily="34" charset="-120"/>
              </a:rPr>
              <a:t>預測的累積雨量在偏倚得分制下的比較，可知由即時的回波辨識和篩選方法有助於改善 </a:t>
            </a:r>
            <a:r>
              <a:rPr lang="en-US" altLang="zh-TW" dirty="0">
                <a:latin typeface="微軟正黑體" panose="020B0604030504040204" pitchFamily="34" charset="-120"/>
                <a:ea typeface="微軟正黑體" panose="020B0604030504040204" pitchFamily="34" charset="-120"/>
              </a:rPr>
              <a:t>WEPS </a:t>
            </a:r>
            <a:r>
              <a:rPr lang="zh-TW" altLang="en-US" dirty="0">
                <a:latin typeface="微軟正黑體" panose="020B0604030504040204" pitchFamily="34" charset="-120"/>
                <a:ea typeface="微軟正黑體" panose="020B0604030504040204" pitchFamily="34" charset="-120"/>
              </a:rPr>
              <a:t>系集平均雨量對強降雨嚴重預報不足的結果，但由於篩選出具強回波特徵而有較 大累積雨量的成員，可能導致其對中小雨量預報 所佔得範圍有高估的現象</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(d),(e),(f)</a:t>
            </a:r>
            <a:r>
              <a:rPr lang="zh-TW" altLang="en-US" dirty="0">
                <a:latin typeface="微軟正黑體" panose="020B0604030504040204" pitchFamily="34" charset="-120"/>
                <a:ea typeface="微軟正黑體" panose="020B0604030504040204" pitchFamily="34" charset="-120"/>
              </a:rPr>
              <a:t>為</a:t>
            </a:r>
            <a:r>
              <a:rPr lang="en-US" altLang="zh-TW" dirty="0">
                <a:latin typeface="微軟正黑體" panose="020B0604030504040204" pitchFamily="34" charset="-120"/>
                <a:ea typeface="微軟正黑體" panose="020B0604030504040204" pitchFamily="34" charset="-120"/>
              </a:rPr>
              <a:t>3hr,6hr,9hr</a:t>
            </a:r>
            <a:r>
              <a:rPr lang="zh-TW" altLang="en-US" dirty="0">
                <a:latin typeface="微軟正黑體" panose="020B0604030504040204" pitchFamily="34" charset="-120"/>
                <a:ea typeface="微軟正黑體" panose="020B0604030504040204" pitchFamily="34" charset="-120"/>
              </a:rPr>
              <a:t>預測的累積雨量在公正預兆得分制下的比較，</a:t>
            </a:r>
            <a:r>
              <a:rPr lang="en-US" altLang="zh-TW" dirty="0">
                <a:latin typeface="微軟正黑體" panose="020B0604030504040204" pitchFamily="34" charset="-120"/>
                <a:ea typeface="微軟正黑體" panose="020B0604030504040204" pitchFamily="34" charset="-120"/>
              </a:rPr>
              <a:t>3hr</a:t>
            </a:r>
            <a:r>
              <a:rPr lang="zh-TW" altLang="en-US" dirty="0">
                <a:latin typeface="微軟正黑體" panose="020B0604030504040204" pitchFamily="34" charset="-120"/>
                <a:ea typeface="微軟正黑體" panose="020B0604030504040204" pitchFamily="34" charset="-120"/>
              </a:rPr>
              <a:t>雨量中辨識組的得分接比對照組高，</a:t>
            </a:r>
            <a:r>
              <a:rPr lang="en-US" altLang="zh-TW" dirty="0">
                <a:latin typeface="微軟正黑體" panose="020B0604030504040204" pitchFamily="34" charset="-120"/>
                <a:ea typeface="微軟正黑體" panose="020B0604030504040204" pitchFamily="34" charset="-120"/>
              </a:rPr>
              <a:t>6hr,12hr</a:t>
            </a:r>
            <a:r>
              <a:rPr lang="zh-TW" altLang="en-US" dirty="0">
                <a:latin typeface="微軟正黑體" panose="020B0604030504040204" pitchFamily="34" charset="-120"/>
                <a:ea typeface="微軟正黑體" panose="020B0604030504040204" pitchFamily="34" charset="-120"/>
              </a:rPr>
              <a:t>則各有高低</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整體來說，辨識實驗在以回波辨識進行篩選成員後，其雨量預報在不同降 雨強度的技術得分幾乎皆高於原本未經辨識的</a:t>
            </a:r>
            <a:r>
              <a:rPr lang="en-US" altLang="zh-TW" sz="2000" b="1" dirty="0">
                <a:latin typeface="微軟正黑體" panose="020B0604030504040204" pitchFamily="34" charset="-120"/>
                <a:ea typeface="微軟正黑體" panose="020B0604030504040204" pitchFamily="34" charset="-120"/>
              </a:rPr>
              <a:t>WEPS</a:t>
            </a:r>
            <a:r>
              <a:rPr lang="zh-TW" altLang="en-US" sz="2000" b="1" dirty="0">
                <a:latin typeface="微軟正黑體" panose="020B0604030504040204" pitchFamily="34" charset="-120"/>
                <a:ea typeface="微軟正黑體" panose="020B0604030504040204" pitchFamily="34" charset="-120"/>
              </a:rPr>
              <a:t>系集平均，尤其是在較大雨量之門檻</a:t>
            </a:r>
            <a:endParaRPr lang="en-US" altLang="zh-TW" sz="2000" b="1" dirty="0">
              <a:latin typeface="微軟正黑體" panose="020B0604030504040204" pitchFamily="34" charset="-120"/>
              <a:ea typeface="微軟正黑體" panose="020B0604030504040204" pitchFamily="34" charset="-120"/>
            </a:endParaRPr>
          </a:p>
        </p:txBody>
      </p:sp>
      <p:grpSp>
        <p:nvGrpSpPr>
          <p:cNvPr id="14" name="组合 14"/>
          <p:cNvGrpSpPr/>
          <p:nvPr/>
        </p:nvGrpSpPr>
        <p:grpSpPr>
          <a:xfrm>
            <a:off x="4116000" y="1234715"/>
            <a:ext cx="3960000" cy="45719"/>
            <a:chOff x="4145550" y="1403281"/>
            <a:chExt cx="3960000" cy="45719"/>
          </a:xfrm>
        </p:grpSpPr>
        <p:cxnSp>
          <p:nvCxnSpPr>
            <p:cNvPr id="15"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標題 1"/>
          <p:cNvSpPr txBox="1">
            <a:spLocks/>
          </p:cNvSpPr>
          <p:nvPr/>
        </p:nvSpPr>
        <p:spPr>
          <a:xfrm>
            <a:off x="876000" y="169773"/>
            <a:ext cx="10297800" cy="5592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000" dirty="0">
                <a:latin typeface="微軟正黑體" panose="020B0604030504040204" pitchFamily="34" charset="-120"/>
                <a:ea typeface="微軟正黑體" panose="020B0604030504040204" pitchFamily="34" charset="-120"/>
              </a:rPr>
              <a:t>研究結果  </a:t>
            </a:r>
            <a:endParaRPr lang="en-US" altLang="zh-TW" sz="3000" dirty="0">
              <a:latin typeface="微軟正黑體" panose="020B0604030504040204" pitchFamily="34" charset="-120"/>
              <a:ea typeface="微軟正黑體" panose="020B0604030504040204" pitchFamily="34" charset="-120"/>
            </a:endParaRPr>
          </a:p>
        </p:txBody>
      </p:sp>
      <p:grpSp>
        <p:nvGrpSpPr>
          <p:cNvPr id="10"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7466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3"/>
          <p:cNvGrpSpPr/>
          <p:nvPr/>
        </p:nvGrpSpPr>
        <p:grpSpPr>
          <a:xfrm>
            <a:off x="5889600" y="6309000"/>
            <a:ext cx="412800" cy="108000"/>
            <a:chOff x="5909001" y="6309000"/>
            <a:chExt cx="412800" cy="108000"/>
          </a:xfrm>
          <a:solidFill>
            <a:schemeClr val="bg1">
              <a:lumMod val="75000"/>
            </a:schemeClr>
          </a:solidFill>
        </p:grpSpPr>
        <p:sp>
          <p:nvSpPr>
            <p:cNvPr id="12"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17"/>
          <p:cNvGrpSpPr/>
          <p:nvPr/>
        </p:nvGrpSpPr>
        <p:grpSpPr>
          <a:xfrm>
            <a:off x="1056000" y="1361675"/>
            <a:ext cx="10109843" cy="4407325"/>
            <a:chOff x="1056000" y="1361675"/>
            <a:chExt cx="10109843" cy="4407325"/>
          </a:xfrm>
        </p:grpSpPr>
        <p:sp>
          <p:nvSpPr>
            <p:cNvPr id="8" name="矩形 7"/>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6000" y="3018156"/>
            <a:ext cx="5141940" cy="3757572"/>
          </a:xfrm>
        </p:spPr>
      </p:pic>
      <p:pic>
        <p:nvPicPr>
          <p:cNvPr id="5" name="圖片 4" descr="畫面剪輯"/>
          <p:cNvPicPr>
            <a:picLocks noChangeAspect="1"/>
          </p:cNvPicPr>
          <p:nvPr/>
        </p:nvPicPr>
        <p:blipFill rotWithShape="1">
          <a:blip r:embed="rId3">
            <a:extLst>
              <a:ext uri="{28A0092B-C50C-407E-A947-70E740481C1C}">
                <a14:useLocalDpi xmlns:a14="http://schemas.microsoft.com/office/drawing/2010/main" val="0"/>
              </a:ext>
            </a:extLst>
          </a:blip>
          <a:srcRect t="1803" b="4435"/>
          <a:stretch/>
        </p:blipFill>
        <p:spPr>
          <a:xfrm>
            <a:off x="6583685" y="3208963"/>
            <a:ext cx="4860000" cy="3456880"/>
          </a:xfrm>
          <a:prstGeom prst="rect">
            <a:avLst/>
          </a:prstGeom>
        </p:spPr>
      </p:pic>
      <p:sp>
        <p:nvSpPr>
          <p:cNvPr id="6" name="文字方塊 5"/>
          <p:cNvSpPr txBox="1"/>
          <p:nvPr/>
        </p:nvSpPr>
        <p:spPr>
          <a:xfrm>
            <a:off x="2136156" y="1506737"/>
            <a:ext cx="7920000" cy="1477328"/>
          </a:xfrm>
          <a:prstGeom prst="rect">
            <a:avLst/>
          </a:prstGeom>
          <a:noFill/>
        </p:spPr>
        <p:txBody>
          <a:bodyPr wrap="square" rtlCol="0">
            <a:spAutoFit/>
          </a:bodyPr>
          <a:lstStyle/>
          <a:p>
            <a:r>
              <a:rPr lang="zh-TW" altLang="en-US" dirty="0">
                <a:latin typeface="STFangsong" panose="02010600040101010101" pitchFamily="2" charset="-122"/>
                <a:ea typeface="STFangsong" panose="02010600040101010101" pitchFamily="2" charset="-122"/>
              </a:rPr>
              <a:t>依照兩種辨識法排序後，取前</a:t>
            </a:r>
            <a:r>
              <a:rPr lang="en-US" altLang="zh-TW" dirty="0">
                <a:latin typeface="STFangsong" panose="02010600040101010101" pitchFamily="2" charset="-122"/>
                <a:ea typeface="STFangsong" panose="02010600040101010101" pitchFamily="2" charset="-122"/>
              </a:rPr>
              <a:t>10,20,30,40,50</a:t>
            </a:r>
            <a:r>
              <a:rPr lang="zh-TW" altLang="en-US" dirty="0">
                <a:latin typeface="STFangsong" panose="02010600040101010101" pitchFamily="2" charset="-122"/>
                <a:ea typeface="STFangsong" panose="02010600040101010101" pitchFamily="2" charset="-122"/>
              </a:rPr>
              <a:t>名的各門檻</a:t>
            </a:r>
            <a:r>
              <a:rPr lang="en-US" altLang="zh-TW" dirty="0">
                <a:latin typeface="STFangsong" panose="02010600040101010101" pitchFamily="2" charset="-122"/>
                <a:ea typeface="STFangsong" panose="02010600040101010101" pitchFamily="2" charset="-122"/>
              </a:rPr>
              <a:t>(0.1,6,10,20,50</a:t>
            </a:r>
            <a:r>
              <a:rPr lang="zh-TW" altLang="en-US" dirty="0">
                <a:latin typeface="STFangsong" panose="02010600040101010101" pitchFamily="2" charset="-122"/>
                <a:ea typeface="STFangsong" panose="02010600040101010101" pitchFamily="2" charset="-122"/>
              </a:rPr>
              <a:t>等</a:t>
            </a:r>
            <a:r>
              <a:rPr lang="en-US" altLang="zh-TW" dirty="0">
                <a:latin typeface="STFangsong" panose="02010600040101010101" pitchFamily="2" charset="-122"/>
                <a:ea typeface="STFangsong" panose="02010600040101010101" pitchFamily="2" charset="-122"/>
              </a:rPr>
              <a:t>)</a:t>
            </a:r>
            <a:r>
              <a:rPr lang="zh-TW" altLang="en-US" dirty="0">
                <a:latin typeface="STFangsong" panose="02010600040101010101" pitchFamily="2" charset="-122"/>
                <a:ea typeface="STFangsong" panose="02010600040101010101" pitchFamily="2" charset="-122"/>
              </a:rPr>
              <a:t>的預測雨量平均以公正預兆得分下的比較，可從圖中得知經動差辨識法後得出的結果分數較高，皮爾森的則不一定</a:t>
            </a:r>
            <a:endParaRPr lang="en-US" altLang="zh-TW" dirty="0">
              <a:latin typeface="STFangsong" panose="02010600040101010101" pitchFamily="2" charset="-122"/>
              <a:ea typeface="STFangsong" panose="02010600040101010101" pitchFamily="2" charset="-122"/>
            </a:endParaRPr>
          </a:p>
          <a:p>
            <a:r>
              <a:rPr lang="zh-TW" altLang="en-US" b="1" dirty="0">
                <a:latin typeface="STFangsong" panose="02010600040101010101" pitchFamily="2" charset="-122"/>
                <a:ea typeface="STFangsong" panose="02010600040101010101" pitchFamily="2" charset="-122"/>
              </a:rPr>
              <a:t>可知經由移動區塊重複計算所得到的相似度，相較於原本用單一全域計算的相似度，其辨識力更高</a:t>
            </a:r>
            <a:r>
              <a:rPr lang="en-US" altLang="zh-TW" b="1" dirty="0">
                <a:latin typeface="STFangsong" panose="02010600040101010101" pitchFamily="2" charset="-122"/>
                <a:ea typeface="STFangsong" panose="02010600040101010101" pitchFamily="2" charset="-122"/>
              </a:rPr>
              <a:t>(</a:t>
            </a:r>
            <a:r>
              <a:rPr lang="zh-TW" altLang="en-US" b="1" dirty="0">
                <a:latin typeface="STFangsong" panose="02010600040101010101" pitchFamily="2" charset="-122"/>
                <a:ea typeface="STFangsong" panose="02010600040101010101" pitchFamily="2" charset="-122"/>
              </a:rPr>
              <a:t>動差法勝</a:t>
            </a:r>
            <a:r>
              <a:rPr lang="en-US" altLang="zh-TW" b="1" dirty="0">
                <a:latin typeface="STFangsong" panose="02010600040101010101" pitchFamily="2" charset="-122"/>
                <a:ea typeface="STFangsong" panose="02010600040101010101" pitchFamily="2" charset="-122"/>
              </a:rPr>
              <a:t>!)</a:t>
            </a:r>
            <a:endParaRPr lang="zh-TW" altLang="en-US" b="1" dirty="0">
              <a:latin typeface="STFangsong" panose="02010600040101010101" pitchFamily="2" charset="-122"/>
              <a:ea typeface="STFangsong" panose="02010600040101010101" pitchFamily="2" charset="-122"/>
            </a:endParaRPr>
          </a:p>
        </p:txBody>
      </p:sp>
      <p:sp>
        <p:nvSpPr>
          <p:cNvPr id="10" name="標題 1"/>
          <p:cNvSpPr txBox="1">
            <a:spLocks/>
          </p:cNvSpPr>
          <p:nvPr/>
        </p:nvSpPr>
        <p:spPr>
          <a:xfrm>
            <a:off x="876000" y="169773"/>
            <a:ext cx="10297800" cy="5592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000" dirty="0">
                <a:latin typeface="STFangsong" panose="02010600040101010101" pitchFamily="2" charset="-122"/>
                <a:ea typeface="STFangsong" panose="02010600040101010101" pitchFamily="2" charset="-122"/>
              </a:rPr>
              <a:t>結論</a:t>
            </a:r>
            <a:endParaRPr lang="en-US" altLang="zh-TW" sz="3000" dirty="0">
              <a:latin typeface="STFangsong" panose="02010600040101010101" pitchFamily="2" charset="-122"/>
              <a:ea typeface="STFangsong" panose="02010600040101010101" pitchFamily="2" charset="-122"/>
            </a:endParaRPr>
          </a:p>
        </p:txBody>
      </p:sp>
      <p:grpSp>
        <p:nvGrpSpPr>
          <p:cNvPr id="16" name="组合 14"/>
          <p:cNvGrpSpPr/>
          <p:nvPr/>
        </p:nvGrpSpPr>
        <p:grpSpPr>
          <a:xfrm>
            <a:off x="4116000" y="1234715"/>
            <a:ext cx="3960000" cy="45719"/>
            <a:chOff x="4145550" y="1403281"/>
            <a:chExt cx="3960000" cy="45719"/>
          </a:xfrm>
        </p:grpSpPr>
        <p:cxnSp>
          <p:nvCxnSpPr>
            <p:cNvPr id="17"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2577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96078" y="2782839"/>
            <a:ext cx="5580157" cy="2031325"/>
          </a:xfrm>
          <a:prstGeom prst="rect">
            <a:avLst/>
          </a:prstGeom>
        </p:spPr>
        <p:txBody>
          <a:bodyPr wrap="square">
            <a:spAutoFit/>
          </a:bodyPr>
          <a:lstStyle/>
          <a:p>
            <a:pPr algn="just"/>
            <a:r>
              <a:rPr lang="en-US" altLang="zh-CN" dirty="0">
                <a:latin typeface="微軟正黑體" panose="020B0604030504040204" pitchFamily="34" charset="-120"/>
                <a:ea typeface="微軟正黑體" panose="020B0604030504040204" pitchFamily="34" charset="-120"/>
              </a:rPr>
              <a:t>3. Cell-based advection</a:t>
            </a:r>
          </a:p>
          <a:p>
            <a:pPr algn="just"/>
            <a:r>
              <a:rPr lang="zh-TW" altLang="en-US" dirty="0">
                <a:latin typeface="微軟正黑體" panose="020B0604030504040204" pitchFamily="34" charset="-120"/>
                <a:ea typeface="微軟正黑體" panose="020B0604030504040204" pitchFamily="34" charset="-120"/>
              </a:rPr>
              <a:t>著重於定位和跟踪特定的對流單元，當特定的強風暴與周圍的風暴有不同的移動方式時，此方法具有優勢。</a:t>
            </a:r>
          </a:p>
          <a:p>
            <a:pPr algn="just"/>
            <a:endParaRPr lang="en-US" altLang="zh-TW"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Summary</a:t>
            </a:r>
            <a:r>
              <a:rPr lang="zh-TW" altLang="en-US" dirty="0">
                <a:latin typeface="微軟正黑體" panose="020B0604030504040204" pitchFamily="34" charset="-120"/>
                <a:ea typeface="微軟正黑體" panose="020B0604030504040204" pitchFamily="34" charset="-120"/>
              </a:rPr>
              <a:t>：</a:t>
            </a:r>
          </a:p>
          <a:p>
            <a:pPr algn="just"/>
            <a:r>
              <a:rPr lang="zh-TW" altLang="en-US" dirty="0">
                <a:latin typeface="微軟正黑體" panose="020B0604030504040204" pitchFamily="34" charset="-120"/>
                <a:ea typeface="微軟正黑體" panose="020B0604030504040204" pitchFamily="34" charset="-120"/>
              </a:rPr>
              <a:t>使用變分最小化或單元跟踪算法估計運動場，帶因為持續性的</a:t>
            </a:r>
            <a:r>
              <a:rPr lang="zh-TW" altLang="en-US" b="0" i="0" dirty="0">
                <a:solidFill>
                  <a:srgbClr val="333333"/>
                </a:solidFill>
                <a:effectLst/>
                <a:latin typeface="微軟正黑體" panose="020B0604030504040204" pitchFamily="34" charset="-120"/>
                <a:ea typeface="微軟正黑體" panose="020B0604030504040204" pitchFamily="34" charset="-120"/>
              </a:rPr>
              <a:t>拉格朗日假設不正確，因此常常與結果不符。</a:t>
            </a:r>
            <a:endParaRPr lang="zh-CN" altLang="en-US" dirty="0">
              <a:latin typeface="微軟正黑體" panose="020B0604030504040204" pitchFamily="34" charset="-120"/>
              <a:ea typeface="微軟正黑體" panose="020B0604030504040204" pitchFamily="34" charset="-120"/>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4545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7"/>
          <p:cNvGrpSpPr/>
          <p:nvPr/>
        </p:nvGrpSpPr>
        <p:grpSpPr>
          <a:xfrm>
            <a:off x="1056000" y="1361675"/>
            <a:ext cx="10109843" cy="4407325"/>
            <a:chOff x="1056000" y="1361675"/>
            <a:chExt cx="10109843" cy="4407325"/>
          </a:xfrm>
        </p:grpSpPr>
        <p:sp>
          <p:nvSpPr>
            <p:cNvPr id="5" name="矩形 4"/>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字方塊 3"/>
          <p:cNvSpPr txBox="1"/>
          <p:nvPr/>
        </p:nvSpPr>
        <p:spPr>
          <a:xfrm>
            <a:off x="1327638" y="2083776"/>
            <a:ext cx="9187962" cy="2154436"/>
          </a:xfrm>
          <a:prstGeom prst="rect">
            <a:avLst/>
          </a:prstGeom>
          <a:noFill/>
        </p:spPr>
        <p:txBody>
          <a:bodyPr wrap="square" rtlCol="0">
            <a:spAutoFit/>
          </a:bodyPr>
          <a:lstStyle/>
          <a:p>
            <a:pPr algn="ctr"/>
            <a:r>
              <a:rPr lang="zh-TW" altLang="en-US" sz="4400" b="1" dirty="0">
                <a:latin typeface="微軟正黑體" panose="020B0604030504040204" pitchFamily="34" charset="-120"/>
                <a:ea typeface="微軟正黑體" panose="020B0604030504040204" pitchFamily="34" charset="-120"/>
              </a:rPr>
              <a:t>總而言之</a:t>
            </a:r>
            <a:endParaRPr lang="en-US" altLang="zh-TW" sz="4400" b="1" dirty="0">
              <a:latin typeface="微軟正黑體" panose="020B0604030504040204" pitchFamily="34" charset="-120"/>
              <a:ea typeface="微軟正黑體" panose="020B0604030504040204" pitchFamily="34" charset="-120"/>
            </a:endParaRPr>
          </a:p>
          <a:p>
            <a:pPr algn="ctr"/>
            <a:r>
              <a:rPr lang="zh-TW" altLang="en-US" sz="3000" dirty="0">
                <a:latin typeface="微軟正黑體" panose="020B0604030504040204" pitchFamily="34" charset="-120"/>
                <a:ea typeface="微軟正黑體" panose="020B0604030504040204" pitchFamily="34" charset="-120"/>
              </a:rPr>
              <a:t>透過本研究初步發展的回波辨識比對技術</a:t>
            </a:r>
            <a:endParaRPr lang="en-US" altLang="zh-TW" sz="3000" dirty="0">
              <a:latin typeface="微軟正黑體" panose="020B0604030504040204" pitchFamily="34" charset="-120"/>
              <a:ea typeface="微軟正黑體" panose="020B0604030504040204" pitchFamily="34" charset="-120"/>
            </a:endParaRPr>
          </a:p>
          <a:p>
            <a:pPr algn="ctr"/>
            <a:r>
              <a:rPr lang="zh-TW" altLang="en-US" sz="3000" dirty="0">
                <a:latin typeface="微軟正黑體" panose="020B0604030504040204" pitchFamily="34" charset="-120"/>
                <a:ea typeface="微軟正黑體" panose="020B0604030504040204" pitchFamily="34" charset="-120"/>
              </a:rPr>
              <a:t>能具有客觀量化和挑選與觀測回波較為相似系集成員之能力</a:t>
            </a:r>
          </a:p>
        </p:txBody>
      </p:sp>
      <p:grpSp>
        <p:nvGrpSpPr>
          <p:cNvPr id="7" name="组合 13"/>
          <p:cNvGrpSpPr/>
          <p:nvPr/>
        </p:nvGrpSpPr>
        <p:grpSpPr>
          <a:xfrm>
            <a:off x="5889600" y="6309000"/>
            <a:ext cx="412800" cy="108000"/>
            <a:chOff x="5909001" y="6309000"/>
            <a:chExt cx="412800" cy="108000"/>
          </a:xfrm>
          <a:solidFill>
            <a:schemeClr val="bg1">
              <a:lumMod val="75000"/>
            </a:schemeClr>
          </a:solidFill>
        </p:grpSpPr>
        <p:sp>
          <p:nvSpPr>
            <p:cNvPr id="8"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4"/>
          <p:cNvGrpSpPr/>
          <p:nvPr/>
        </p:nvGrpSpPr>
        <p:grpSpPr>
          <a:xfrm>
            <a:off x="4116000" y="1234715"/>
            <a:ext cx="3960000" cy="45719"/>
            <a:chOff x="4145550" y="1403281"/>
            <a:chExt cx="3960000" cy="45719"/>
          </a:xfrm>
        </p:grpSpPr>
        <p:cxnSp>
          <p:nvCxnSpPr>
            <p:cNvPr id="13"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40656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1861500" y="-805500"/>
            <a:ext cx="8469000" cy="8469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074950" y="-592050"/>
            <a:ext cx="8042100" cy="80421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3574753" y="2588421"/>
            <a:ext cx="5001060" cy="53340"/>
            <a:chOff x="3473153" y="1615665"/>
            <a:chExt cx="5001060" cy="53340"/>
          </a:xfrm>
        </p:grpSpPr>
        <p:grpSp>
          <p:nvGrpSpPr>
            <p:cNvPr id="42" name="组合 41"/>
            <p:cNvGrpSpPr/>
            <p:nvPr/>
          </p:nvGrpSpPr>
          <p:grpSpPr>
            <a:xfrm>
              <a:off x="3473153" y="1615665"/>
              <a:ext cx="1620000" cy="53340"/>
              <a:chOff x="3836010" y="1629000"/>
              <a:chExt cx="1620000" cy="53340"/>
            </a:xfrm>
          </p:grpSpPr>
          <p:cxnSp>
            <p:nvCxnSpPr>
              <p:cNvPr id="40" name="直接连接符 39"/>
              <p:cNvCxnSpPr/>
              <p:nvPr/>
            </p:nvCxnSpPr>
            <p:spPr>
              <a:xfrm>
                <a:off x="3836010" y="1629000"/>
                <a:ext cx="16200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836010" y="1682340"/>
                <a:ext cx="162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6854213" y="1615665"/>
              <a:ext cx="1620000" cy="53340"/>
              <a:chOff x="3836010" y="1629000"/>
              <a:chExt cx="1620000" cy="53340"/>
            </a:xfrm>
          </p:grpSpPr>
          <p:cxnSp>
            <p:nvCxnSpPr>
              <p:cNvPr id="44" name="直接连接符 43"/>
              <p:cNvCxnSpPr/>
              <p:nvPr/>
            </p:nvCxnSpPr>
            <p:spPr>
              <a:xfrm>
                <a:off x="3836010" y="1629000"/>
                <a:ext cx="16200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836010" y="1682340"/>
                <a:ext cx="162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1820381" y="2075156"/>
            <a:ext cx="319500" cy="792801"/>
            <a:chOff x="1820381" y="2075156"/>
            <a:chExt cx="319500" cy="792801"/>
          </a:xfrm>
        </p:grpSpPr>
        <p:sp>
          <p:nvSpPr>
            <p:cNvPr id="57" name="椭圆 56"/>
            <p:cNvSpPr/>
            <p:nvPr/>
          </p:nvSpPr>
          <p:spPr>
            <a:xfrm>
              <a:off x="1975944" y="2075156"/>
              <a:ext cx="163937" cy="163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820381" y="2331550"/>
              <a:ext cx="295688" cy="29568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820381" y="2704020"/>
              <a:ext cx="163937" cy="163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9900088" y="5049000"/>
            <a:ext cx="163937" cy="163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687375" y="5324444"/>
            <a:ext cx="295688" cy="29568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539737" y="5696914"/>
            <a:ext cx="163937" cy="163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6557" y="1163728"/>
            <a:ext cx="1443937" cy="1623167"/>
          </a:xfrm>
          <a:prstGeom prst="rect">
            <a:avLst/>
          </a:prstGeom>
        </p:spPr>
      </p:pic>
      <p:sp>
        <p:nvSpPr>
          <p:cNvPr id="5" name="矩形 4"/>
          <p:cNvSpPr/>
          <p:nvPr/>
        </p:nvSpPr>
        <p:spPr>
          <a:xfrm>
            <a:off x="3334955" y="3361546"/>
            <a:ext cx="5522089" cy="523220"/>
          </a:xfrm>
          <a:prstGeom prst="rect">
            <a:avLst/>
          </a:prstGeom>
        </p:spPr>
        <p:txBody>
          <a:bodyPr wrap="none">
            <a:spAutoFit/>
          </a:bodyPr>
          <a:lstStyle/>
          <a:p>
            <a:r>
              <a:rPr lang="en-US" altLang="zh-CN" sz="2800" dirty="0">
                <a:latin typeface="微軟正黑體" panose="020B0604030504040204" pitchFamily="34" charset="-120"/>
                <a:ea typeface="微軟正黑體" panose="020B0604030504040204" pitchFamily="34" charset="-120"/>
              </a:rPr>
              <a:t>THANKS FOR YOUR WATCHING</a:t>
            </a:r>
          </a:p>
        </p:txBody>
      </p:sp>
    </p:spTree>
    <p:extLst>
      <p:ext uri="{BB962C8B-B14F-4D97-AF65-F5344CB8AC3E}">
        <p14:creationId xmlns:p14="http://schemas.microsoft.com/office/powerpoint/2010/main" val="252028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96078" y="2782839"/>
            <a:ext cx="5580157" cy="1908215"/>
          </a:xfrm>
          <a:prstGeom prst="rect">
            <a:avLst/>
          </a:prstGeom>
        </p:spPr>
        <p:txBody>
          <a:bodyPr wrap="square">
            <a:spAutoFit/>
          </a:bodyPr>
          <a:lstStyle/>
          <a:p>
            <a:pPr algn="just"/>
            <a:r>
              <a:rPr lang="en-US" altLang="zh-CN" dirty="0">
                <a:latin typeface="微軟正黑體" panose="020B0604030504040204" pitchFamily="34" charset="-120"/>
                <a:ea typeface="微軟正黑體" panose="020B0604030504040204" pitchFamily="34" charset="-120"/>
              </a:rPr>
              <a:t>Probabilistic and stochastic approaches</a:t>
            </a:r>
            <a:r>
              <a:rPr lang="zh-TW" altLang="en-US" dirty="0">
                <a:latin typeface="微軟正黑體" panose="020B0604030504040204" pitchFamily="34" charset="-120"/>
                <a:ea typeface="微軟正黑體" panose="020B0604030504040204" pitchFamily="34" charset="-120"/>
              </a:rPr>
              <a:t> 誤差來源</a:t>
            </a:r>
            <a:endParaRPr lang="en-US" altLang="zh-TW" dirty="0">
              <a:latin typeface="微軟正黑體" panose="020B0604030504040204" pitchFamily="34" charset="-120"/>
              <a:ea typeface="微軟正黑體" panose="020B0604030504040204" pitchFamily="34" charset="-120"/>
            </a:endParaRPr>
          </a:p>
          <a:p>
            <a:pPr algn="just"/>
            <a:endParaRPr lang="en-US" altLang="zh-TW"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對流場估計中的誤差</a:t>
            </a:r>
          </a:p>
          <a:p>
            <a:pPr algn="just"/>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對流場的時間演化的忽略</a:t>
            </a:r>
          </a:p>
          <a:p>
            <a:pPr algn="just"/>
            <a:r>
              <a:rPr lang="en-US" altLang="zh-TW" dirty="0">
                <a:latin typeface="微軟正黑體" panose="020B0604030504040204" pitchFamily="34" charset="-120"/>
                <a:ea typeface="微軟正黑體" panose="020B0604030504040204" pitchFamily="34" charset="-120"/>
              </a:rPr>
              <a:t>3. </a:t>
            </a:r>
            <a:r>
              <a:rPr lang="zh-TW" altLang="en-US" dirty="0">
                <a:latin typeface="微軟正黑體" panose="020B0604030504040204" pitchFamily="34" charset="-120"/>
                <a:ea typeface="微軟正黑體" panose="020B0604030504040204" pitchFamily="34" charset="-120"/>
              </a:rPr>
              <a:t>對拉格朗日演化的忽視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模型誤差的最主要來源</a:t>
            </a:r>
            <a:r>
              <a:rPr lang="en-US" altLang="zh-TW" dirty="0">
                <a:latin typeface="微軟正黑體" panose="020B0604030504040204" pitchFamily="34" charset="-120"/>
                <a:ea typeface="微軟正黑體" panose="020B0604030504040204" pitchFamily="34" charset="-120"/>
              </a:rPr>
              <a:t>)</a:t>
            </a:r>
          </a:p>
          <a:p>
            <a:pPr algn="just"/>
            <a:endParaRPr lang="en-US" altLang="zh-CN" sz="1400" dirty="0">
              <a:latin typeface="微軟正黑體" panose="020B0604030504040204" pitchFamily="34" charset="-120"/>
              <a:ea typeface="微軟正黑體" panose="020B0604030504040204" pitchFamily="34" charset="-120"/>
            </a:endParaRPr>
          </a:p>
          <a:p>
            <a:pPr algn="just"/>
            <a:endParaRPr lang="zh-CN" altLang="en-US" sz="1400" dirty="0">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05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96078" y="2782839"/>
            <a:ext cx="5759922" cy="2123658"/>
          </a:xfrm>
          <a:prstGeom prst="rect">
            <a:avLst/>
          </a:prstGeom>
        </p:spPr>
        <p:txBody>
          <a:bodyPr wrap="square">
            <a:spAutoFit/>
          </a:bodyPr>
          <a:lstStyle/>
          <a:p>
            <a:pPr algn="just"/>
            <a:r>
              <a:rPr lang="zh-TW" altLang="en-US" dirty="0">
                <a:latin typeface="微軟正黑體" panose="020B0604030504040204" pitchFamily="34" charset="-120"/>
                <a:ea typeface="微軟正黑體" panose="020B0604030504040204" pitchFamily="34" charset="-120"/>
              </a:rPr>
              <a:t>處理方法</a:t>
            </a:r>
            <a:r>
              <a:rPr lang="en-US" altLang="zh-TW" dirty="0">
                <a:latin typeface="微軟正黑體" panose="020B0604030504040204" pitchFamily="34" charset="-120"/>
                <a:ea typeface="微軟正黑體" panose="020B0604030504040204" pitchFamily="34" charset="-120"/>
              </a:rPr>
              <a:t>:</a:t>
            </a:r>
          </a:p>
          <a:p>
            <a:pPr algn="just"/>
            <a:endParaRPr lang="en-US" altLang="zh-TW"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使用概率法對因為這些誤差導致的不確定性因子建模</a:t>
            </a:r>
          </a:p>
          <a:p>
            <a:pPr algn="just"/>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適用於後兩點的方法是嘗試通過表示被忽略的演化過程來改進模型</a:t>
            </a:r>
            <a:r>
              <a:rPr lang="zh-TW" altLang="en-US" sz="1400" dirty="0">
                <a:latin typeface="微軟正黑體" panose="020B0604030504040204" pitchFamily="34" charset="-120"/>
                <a:ea typeface="微軟正黑體" panose="020B0604030504040204" pitchFamily="34" charset="-120"/>
              </a:rPr>
              <a:t>。</a:t>
            </a:r>
            <a:endParaRPr lang="en-US" altLang="zh-TW" sz="1400" dirty="0">
              <a:latin typeface="微軟正黑體" panose="020B0604030504040204" pitchFamily="34" charset="-120"/>
              <a:ea typeface="微軟正黑體" panose="020B0604030504040204" pitchFamily="34" charset="-120"/>
            </a:endParaRPr>
          </a:p>
          <a:p>
            <a:pPr algn="just"/>
            <a:endParaRPr lang="en-US" altLang="zh-CN" sz="1400" dirty="0">
              <a:latin typeface="微軟正黑體" panose="020B0604030504040204" pitchFamily="34" charset="-120"/>
              <a:ea typeface="微軟正黑體" panose="020B0604030504040204" pitchFamily="34" charset="-120"/>
            </a:endParaRPr>
          </a:p>
          <a:p>
            <a:pPr algn="just"/>
            <a:endParaRPr lang="en-US" altLang="zh-CN" sz="1400" dirty="0">
              <a:latin typeface="微軟正黑體" panose="020B0604030504040204" pitchFamily="34" charset="-120"/>
              <a:ea typeface="微軟正黑體" panose="020B0604030504040204" pitchFamily="34" charset="-120"/>
            </a:endParaRPr>
          </a:p>
          <a:p>
            <a:pPr algn="just"/>
            <a:endParaRPr lang="zh-CN" altLang="en-US" sz="1400" dirty="0">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546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90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196078" y="2782839"/>
            <a:ext cx="5580157" cy="2308324"/>
          </a:xfrm>
          <a:prstGeom prst="rect">
            <a:avLst/>
          </a:prstGeom>
        </p:spPr>
        <p:txBody>
          <a:bodyPr wrap="square">
            <a:spAutoFit/>
          </a:bodyPr>
          <a:lstStyle/>
          <a:p>
            <a:pPr algn="just"/>
            <a:r>
              <a:rPr lang="zh-TW" altLang="en-US" dirty="0">
                <a:latin typeface="微軟正黑體" panose="020B0604030504040204" pitchFamily="34" charset="-120"/>
                <a:ea typeface="微軟正黑體" panose="020B0604030504040204" pitchFamily="34" charset="-120"/>
              </a:rPr>
              <a:t>二、</a:t>
            </a:r>
            <a:r>
              <a:rPr lang="en-US" altLang="zh-TW" dirty="0">
                <a:latin typeface="微軟正黑體" panose="020B0604030504040204" pitchFamily="34" charset="-120"/>
                <a:ea typeface="微軟正黑體" panose="020B0604030504040204" pitchFamily="34" charset="-120"/>
              </a:rPr>
              <a:t>Probabilistic and stochastic approaches </a:t>
            </a:r>
            <a:endParaRPr lang="en-US" altLang="zh-CN" dirty="0">
              <a:latin typeface="微軟正黑體" panose="020B0604030504040204" pitchFamily="34" charset="-120"/>
              <a:ea typeface="微軟正黑體" panose="020B0604030504040204" pitchFamily="34" charset="-120"/>
            </a:endParaRPr>
          </a:p>
          <a:p>
            <a:pPr algn="just"/>
            <a:endParaRPr lang="en-US" altLang="zh-CN" dirty="0">
              <a:latin typeface="微軟正黑體" panose="020B0604030504040204" pitchFamily="34" charset="-120"/>
              <a:ea typeface="微軟正黑體" panose="020B0604030504040204" pitchFamily="34" charset="-120"/>
            </a:endParaRPr>
          </a:p>
          <a:p>
            <a:pPr algn="just"/>
            <a:r>
              <a:rPr lang="en-US" altLang="zh-CN" dirty="0" err="1">
                <a:latin typeface="微軟正黑體" panose="020B0604030504040204" pitchFamily="34" charset="-120"/>
                <a:ea typeface="微軟正黑體" panose="020B0604030504040204" pitchFamily="34" charset="-120"/>
              </a:rPr>
              <a:t>Neighbourhood</a:t>
            </a:r>
            <a:r>
              <a:rPr lang="en-US" altLang="zh-CN" dirty="0">
                <a:latin typeface="微軟正黑體" panose="020B0604030504040204" pitchFamily="34" charset="-120"/>
                <a:ea typeface="微軟正黑體" panose="020B0604030504040204" pitchFamily="34" charset="-120"/>
              </a:rPr>
              <a:t> methods</a:t>
            </a:r>
            <a:r>
              <a:rPr lang="zh-TW" altLang="en-US" dirty="0">
                <a:latin typeface="微軟正黑體" panose="020B0604030504040204" pitchFamily="34" charset="-120"/>
                <a:ea typeface="微軟正黑體" panose="020B0604030504040204" pitchFamily="34" charset="-120"/>
              </a:rPr>
              <a:t>鄰域法：</a:t>
            </a:r>
            <a:endParaRPr lang="en-US" altLang="zh-CN"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半徑與預測持續時間成比例的圓</a:t>
            </a:r>
            <a:endParaRPr lang="en-US" altLang="zh-TW"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假設對流誤差遵循二維高斯分佈，其長度尺度與外推時間成正比。</a:t>
            </a:r>
            <a:endParaRPr lang="en-US" altLang="zh-TW" dirty="0">
              <a:latin typeface="微軟正黑體" panose="020B0604030504040204" pitchFamily="34" charset="-120"/>
              <a:ea typeface="微軟正黑體" panose="020B0604030504040204" pitchFamily="34" charset="-120"/>
            </a:endParaRPr>
          </a:p>
          <a:p>
            <a:pPr algn="just"/>
            <a:r>
              <a:rPr lang="en-US" altLang="zh-CN"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 高斯分佈改成</a:t>
            </a:r>
            <a:r>
              <a:rPr lang="en-US" altLang="zh-CN" dirty="0">
                <a:latin typeface="微軟正黑體" panose="020B0604030504040204" pitchFamily="34" charset="-120"/>
                <a:ea typeface="微軟正黑體" panose="020B0604030504040204" pitchFamily="34" charset="-120"/>
              </a:rPr>
              <a:t>redistribution </a:t>
            </a:r>
            <a:r>
              <a:rPr lang="en-US" altLang="zh-CN" dirty="0" err="1">
                <a:latin typeface="微軟正黑體" panose="020B0604030504040204" pitchFamily="34" charset="-120"/>
                <a:ea typeface="微軟正黑體" panose="020B0604030504040204" pitchFamily="34" charset="-120"/>
              </a:rPr>
              <a:t>kernal</a:t>
            </a:r>
            <a:r>
              <a:rPr lang="zh-TW" altLang="en-US" dirty="0">
                <a:latin typeface="微軟正黑體" panose="020B0604030504040204" pitchFamily="34" charset="-120"/>
                <a:ea typeface="微軟正黑體" panose="020B0604030504040204" pitchFamily="34" charset="-120"/>
              </a:rPr>
              <a:t>，即可使用馬可夫鏈蒙地卡羅法</a:t>
            </a:r>
            <a:endParaRPr lang="zh-CN" altLang="en-US" dirty="0">
              <a:latin typeface="微軟正黑體" panose="020B0604030504040204" pitchFamily="34" charset="-120"/>
              <a:ea typeface="微軟正黑體" panose="020B0604030504040204" pitchFamily="34" charset="-120"/>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1991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56000" y="1361675"/>
            <a:ext cx="10109843" cy="4407325"/>
            <a:chOff x="1056000" y="1361675"/>
            <a:chExt cx="10109843" cy="4407325"/>
          </a:xfrm>
        </p:grpSpPr>
        <p:sp>
          <p:nvSpPr>
            <p:cNvPr id="16" name="矩形 15"/>
            <p:cNvSpPr/>
            <p:nvPr/>
          </p:nvSpPr>
          <p:spPr>
            <a:xfrm>
              <a:off x="1056000" y="1361675"/>
              <a:ext cx="10080313" cy="4407325"/>
            </a:xfrm>
            <a:prstGeom prst="rect">
              <a:avLst/>
            </a:prstGeom>
            <a:pattFill prst="lt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6000" y="1361675"/>
              <a:ext cx="9929843" cy="42273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6500" y="1828732"/>
            <a:ext cx="5580157" cy="3293209"/>
          </a:xfrm>
          <a:prstGeom prst="rect">
            <a:avLst/>
          </a:prstGeom>
        </p:spPr>
        <p:txBody>
          <a:bodyPr wrap="square">
            <a:spAutoFit/>
          </a:bodyPr>
          <a:lstStyle/>
          <a:p>
            <a:pPr algn="just"/>
            <a:r>
              <a:rPr lang="en-US" altLang="zh-TW" dirty="0">
                <a:latin typeface="微軟正黑體" panose="020B0604030504040204" pitchFamily="34" charset="-120"/>
                <a:ea typeface="微軟正黑體" panose="020B0604030504040204" pitchFamily="34" charset="-120"/>
              </a:rPr>
              <a:t>Stochastic methods(Scale decomposition)</a:t>
            </a:r>
            <a:r>
              <a:rPr lang="zh-TW" altLang="en-US" dirty="0">
                <a:latin typeface="微軟正黑體" panose="020B0604030504040204" pitchFamily="34" charset="-120"/>
                <a:ea typeface="微軟正黑體" panose="020B0604030504040204" pitchFamily="34" charset="-120"/>
              </a:rPr>
              <a:t>隨機方法（尺度分解）：</a:t>
            </a:r>
          </a:p>
          <a:p>
            <a:pPr algn="just"/>
            <a:r>
              <a:rPr lang="zh-TW" altLang="en-US" dirty="0">
                <a:latin typeface="微軟正黑體" panose="020B0604030504040204" pitchFamily="34" charset="-120"/>
                <a:ea typeface="微軟正黑體" panose="020B0604030504040204" pitchFamily="34" charset="-120"/>
              </a:rPr>
              <a:t>降水特徵的持續時間與空間尺度有關，因此可以濾掉不可預測的尺度</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用傅立葉變換</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小波變換</a:t>
            </a:r>
            <a:r>
              <a:rPr lang="en-US" altLang="zh-TW" dirty="0">
                <a:latin typeface="微軟正黑體" panose="020B0604030504040204" pitchFamily="34" charset="-120"/>
                <a:ea typeface="微軟正黑體" panose="020B0604030504040204" pitchFamily="34" charset="-120"/>
              </a:rPr>
              <a:t>)</a:t>
            </a:r>
          </a:p>
          <a:p>
            <a:pPr algn="just"/>
            <a:endParaRPr lang="en-US" altLang="zh-TW" dirty="0">
              <a:latin typeface="微軟正黑體" panose="020B0604030504040204" pitchFamily="34" charset="-120"/>
              <a:ea typeface="微軟正黑體" panose="020B0604030504040204" pitchFamily="34" charset="-120"/>
            </a:endParaRPr>
          </a:p>
          <a:p>
            <a:pPr algn="just"/>
            <a:r>
              <a:rPr lang="en-US" altLang="zh-TW" dirty="0">
                <a:latin typeface="微軟正黑體" panose="020B0604030504040204" pitchFamily="34" charset="-120"/>
                <a:ea typeface="微軟正黑體" panose="020B0604030504040204" pitchFamily="34" charset="-120"/>
              </a:rPr>
              <a:t> Summary</a:t>
            </a:r>
            <a:r>
              <a:rPr lang="zh-TW" altLang="en-US" dirty="0">
                <a:latin typeface="微軟正黑體" panose="020B0604030504040204" pitchFamily="34" charset="-120"/>
                <a:ea typeface="微軟正黑體" panose="020B0604030504040204" pitchFamily="34" charset="-120"/>
              </a:rPr>
              <a:t>：雷達外推法以最基本的形式假設降水場的演變主要是由於拉格朗日平流造成的，概率方法通過考慮與純平流的偏差來放鬆這一假設，方法是將預測解釋為鄰域而不是點預測，或者通過將其模糊化或用隨機噪音替代來消除對不可預測尺度的依賴。</a:t>
            </a:r>
            <a:endParaRPr lang="en-US" altLang="zh-CN" dirty="0">
              <a:latin typeface="微軟正黑體" panose="020B0604030504040204" pitchFamily="34" charset="-120"/>
              <a:ea typeface="微軟正黑體" panose="020B0604030504040204" pitchFamily="34" charset="-120"/>
            </a:endParaRPr>
          </a:p>
          <a:p>
            <a:pPr algn="just"/>
            <a:endParaRPr lang="en-US" altLang="zh-CN" sz="1400" dirty="0">
              <a:latin typeface="微軟正黑體" panose="020B0604030504040204" pitchFamily="34" charset="-120"/>
              <a:ea typeface="微軟正黑體" panose="020B0604030504040204" pitchFamily="34" charset="-120"/>
            </a:endParaRPr>
          </a:p>
          <a:p>
            <a:pPr algn="just"/>
            <a:endParaRPr lang="zh-CN" altLang="en-US" sz="1400" dirty="0">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902400" y="368982"/>
            <a:ext cx="10800000" cy="584775"/>
          </a:xfrm>
          <a:prstGeom prst="rect">
            <a:avLst/>
          </a:prstGeom>
          <a:noFill/>
        </p:spPr>
        <p:txBody>
          <a:bodyPr wrap="square" rtlCol="0">
            <a:spAutoFit/>
          </a:bodyPr>
          <a:lstStyle/>
          <a:p>
            <a:pPr algn="ctr"/>
            <a:r>
              <a:rPr lang="en-US" altLang="zh-CN" sz="1600" spc="600" dirty="0">
                <a:solidFill>
                  <a:schemeClr val="tx1">
                    <a:lumMod val="95000"/>
                    <a:lumOff val="5000"/>
                  </a:schemeClr>
                </a:solidFill>
                <a:latin typeface="微軟正黑體" panose="020B0604030504040204" pitchFamily="34" charset="-120"/>
                <a:ea typeface="微軟正黑體" panose="020B0604030504040204" pitchFamily="34" charset="-120"/>
              </a:rPr>
              <a:t>A REVIEW OF RADAR-BASED NOWCASTING OF PRECIPITATION AND APPLICABLE MACHINE LEARNING TECHNIQUES</a:t>
            </a:r>
          </a:p>
        </p:txBody>
      </p:sp>
      <p:grpSp>
        <p:nvGrpSpPr>
          <p:cNvPr id="15" name="组合 14"/>
          <p:cNvGrpSpPr/>
          <p:nvPr/>
        </p:nvGrpSpPr>
        <p:grpSpPr>
          <a:xfrm>
            <a:off x="4116000" y="1234715"/>
            <a:ext cx="3960000" cy="45719"/>
            <a:chOff x="4145550" y="1403281"/>
            <a:chExt cx="3960000" cy="45719"/>
          </a:xfrm>
        </p:grpSpPr>
        <p:cxnSp>
          <p:nvCxnSpPr>
            <p:cNvPr id="8" name="直接连接符 7"/>
            <p:cNvCxnSpPr/>
            <p:nvPr/>
          </p:nvCxnSpPr>
          <p:spPr>
            <a:xfrm>
              <a:off x="4145550" y="1426140"/>
              <a:ext cx="39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05550" y="1403281"/>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89600" y="6309000"/>
            <a:ext cx="412800" cy="108000"/>
            <a:chOff x="5909001" y="6309000"/>
            <a:chExt cx="412800" cy="108000"/>
          </a:xfrm>
          <a:solidFill>
            <a:schemeClr val="bg1">
              <a:lumMod val="75000"/>
            </a:schemeClr>
          </a:solidFill>
        </p:grpSpPr>
        <p:sp>
          <p:nvSpPr>
            <p:cNvPr id="11" name="椭圆 10"/>
            <p:cNvSpPr/>
            <p:nvPr/>
          </p:nvSpPr>
          <p:spPr>
            <a:xfrm>
              <a:off x="59090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614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13801" y="63090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236000" y="2314715"/>
            <a:ext cx="3600000" cy="2242857"/>
          </a:xfrm>
          <a:prstGeom prst="rect">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36814" y="4121804"/>
            <a:ext cx="720000" cy="300260"/>
          </a:xfrm>
          <a:prstGeom prst="rect">
            <a:avLst/>
          </a:prstGeom>
          <a:solidFill>
            <a:srgbClr val="0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34544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TotalTime>
  <Words>4582</Words>
  <Application>Microsoft Office PowerPoint</Application>
  <PresentationFormat>寬螢幕</PresentationFormat>
  <Paragraphs>349</Paragraphs>
  <Slides>51</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51</vt:i4>
      </vt:variant>
    </vt:vector>
  </HeadingPairs>
  <TitlesOfParts>
    <vt:vector size="59" baseType="lpstr">
      <vt:lpstr>STFangsong</vt:lpstr>
      <vt:lpstr>微软雅黑 Light</vt:lpstr>
      <vt:lpstr>微軟正黑體</vt:lpstr>
      <vt:lpstr>Arial</vt:lpstr>
      <vt:lpstr>Calibri</vt:lpstr>
      <vt:lpstr>Calibri Light</vt:lpstr>
      <vt:lpstr>Cambria Math</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Improving Radar Echo Lagrangian Extrapolation Nowcasting by Blending Numerical Model Wind Information: Statistical Performance of 16  Typhoon Cases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利用雷達回波影像辨識及篩選技術發展極短期系集定量降水預報</vt:lpstr>
      <vt:lpstr>Introduction</vt:lpstr>
      <vt:lpstr>理論基礎 --動差不變量理論</vt:lpstr>
      <vt:lpstr>理論基礎 --動差不變量理論之片段逐步分塊計算</vt:lpstr>
      <vt:lpstr>理論基礎 動差不變量理論之片段逐步分塊計算</vt:lpstr>
      <vt:lpstr>皮爾森相關係數</vt:lpstr>
      <vt:lpstr>資料選取</vt:lpstr>
      <vt:lpstr>實驗方法 --辨識組</vt:lpstr>
      <vt:lpstr>實驗方法 --對照組</vt:lpstr>
      <vt:lpstr>研究結果 --雷達觀測整合回波</vt:lpstr>
      <vt:lpstr>研究結果  --雷達降雨估計</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dc:creator>
  <cp:lastModifiedBy>展皇 黃</cp:lastModifiedBy>
  <cp:revision>109</cp:revision>
  <dcterms:created xsi:type="dcterms:W3CDTF">2016-05-20T08:26:40Z</dcterms:created>
  <dcterms:modified xsi:type="dcterms:W3CDTF">2021-03-30T17:02:33Z</dcterms:modified>
</cp:coreProperties>
</file>